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52"/>
  </p:notesMasterIdLst>
  <p:sldIdLst>
    <p:sldId id="335" r:id="rId2"/>
    <p:sldId id="317" r:id="rId3"/>
    <p:sldId id="263" r:id="rId4"/>
    <p:sldId id="293" r:id="rId5"/>
    <p:sldId id="268" r:id="rId6"/>
    <p:sldId id="269" r:id="rId7"/>
    <p:sldId id="323" r:id="rId8"/>
    <p:sldId id="325" r:id="rId9"/>
    <p:sldId id="271" r:id="rId10"/>
    <p:sldId id="288" r:id="rId11"/>
    <p:sldId id="289" r:id="rId12"/>
    <p:sldId id="326" r:id="rId13"/>
    <p:sldId id="275" r:id="rId14"/>
    <p:sldId id="277" r:id="rId15"/>
    <p:sldId id="327" r:id="rId16"/>
    <p:sldId id="278" r:id="rId17"/>
    <p:sldId id="279" r:id="rId18"/>
    <p:sldId id="280" r:id="rId19"/>
    <p:sldId id="281" r:id="rId20"/>
    <p:sldId id="282" r:id="rId21"/>
    <p:sldId id="283" r:id="rId22"/>
    <p:sldId id="287" r:id="rId23"/>
    <p:sldId id="294" r:id="rId24"/>
    <p:sldId id="295" r:id="rId25"/>
    <p:sldId id="328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12" r:id="rId39"/>
    <p:sldId id="330" r:id="rId40"/>
    <p:sldId id="329" r:id="rId41"/>
    <p:sldId id="331" r:id="rId42"/>
    <p:sldId id="314" r:id="rId43"/>
    <p:sldId id="332" r:id="rId44"/>
    <p:sldId id="284" r:id="rId45"/>
    <p:sldId id="291" r:id="rId46"/>
    <p:sldId id="290" r:id="rId47"/>
    <p:sldId id="308" r:id="rId48"/>
    <p:sldId id="309" r:id="rId49"/>
    <p:sldId id="310" r:id="rId50"/>
    <p:sldId id="334" r:id="rId51"/>
  </p:sldIdLst>
  <p:sldSz cx="9217025" cy="5184775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6085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217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825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434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304288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65146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26003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86861" algn="l" defTabSz="92171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2F2F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77554" autoAdjust="0"/>
  </p:normalViewPr>
  <p:slideViewPr>
    <p:cSldViewPr snapToObjects="1" showGuides="1">
      <p:cViewPr varScale="1">
        <p:scale>
          <a:sx n="202" d="100"/>
          <a:sy n="202" d="100"/>
        </p:scale>
        <p:origin x="-2052" y="-90"/>
      </p:cViewPr>
      <p:guideLst>
        <p:guide orient="horz" pos="3211"/>
        <p:guide orient="horz" pos="317"/>
        <p:guide orient="horz" pos="3175"/>
        <p:guide orient="horz" pos="2948"/>
        <p:guide orient="horz" pos="1724"/>
        <p:guide orient="horz" pos="450"/>
        <p:guide pos="69"/>
        <p:guide pos="5575"/>
        <p:guide pos="2903"/>
        <p:guide pos="5739"/>
      </p:guideLst>
    </p:cSldViewPr>
  </p:slideViewPr>
  <p:outlineViewPr>
    <p:cViewPr>
      <p:scale>
        <a:sx n="33" d="100"/>
        <a:sy n="33" d="100"/>
      </p:scale>
      <p:origin x="0" y="375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084BAF4-8D23-4247-B294-A087F8391B38}" type="datetimeFigureOut">
              <a:rPr lang="en-US"/>
              <a:pPr>
                <a:defRPr/>
              </a:pPr>
              <a:t>5/17/2021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7E0E9E3-4135-4C63-BC5B-B39B206713D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49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608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2171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825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434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04288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65146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26003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86861" algn="l" defTabSz="9217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12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Imagine a tiny version of the Internet…</a:t>
            </a:r>
          </a:p>
          <a:p>
            <a:endParaRPr lang="de-DE" altLang="de-DE" smtClean="0"/>
          </a:p>
          <a:p>
            <a:r>
              <a:rPr lang="de-DE" altLang="de-DE" smtClean="0"/>
              <a:t>Images from http://wikis.zum.de/rmg/Benutzer:Deininger_Matthias/Facharbeit/Alice_Bob_und_Mallory</a:t>
            </a:r>
          </a:p>
        </p:txBody>
      </p:sp>
      <p:sp>
        <p:nvSpPr>
          <p:cNvPr id="7680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2BE077-B031-475C-A7DD-B3E84BC696F9}" type="slidenum">
              <a:rPr lang="en-US" altLang="de-DE" smtClean="0"/>
              <a:pPr/>
              <a:t>13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Assume that the Internet is a bit larger than assumed before.</a:t>
            </a:r>
          </a:p>
          <a:p>
            <a:endParaRPr lang="de-DE" altLang="de-DE" smtClean="0"/>
          </a:p>
          <a:p>
            <a:r>
              <a:rPr lang="de-DE" altLang="de-DE" smtClean="0"/>
              <a:t>Alice and Bob images from http://wikis.zum.de/rmg/Benutzer:Deininger_Matthias/Facharbeit/Alice_Bob_und_Mallory</a:t>
            </a:r>
          </a:p>
          <a:p>
            <a:r>
              <a:rPr lang="de-DE" altLang="de-DE" smtClean="0"/>
              <a:t>Accessnet from Kurose Ross Chapter 1 slide 33.</a:t>
            </a:r>
          </a:p>
        </p:txBody>
      </p:sp>
      <p:sp>
        <p:nvSpPr>
          <p:cNvPr id="7782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EE0975-62F6-404C-B2B6-2E08C2EB0107}" type="slidenum">
              <a:rPr lang="en-US" altLang="de-DE" smtClean="0"/>
              <a:pPr/>
              <a:t>14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15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See many instances of alice and bob and their access net provider, how do think they might be interconnected?</a:t>
            </a:r>
          </a:p>
        </p:txBody>
      </p:sp>
      <p:sp>
        <p:nvSpPr>
          <p:cNvPr id="7987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3E84283-5EB9-4D39-8CC6-9CED64302222}" type="slidenum">
              <a:rPr lang="en-US" altLang="de-DE" smtClean="0"/>
              <a:pPr/>
              <a:t>16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Well, connecting all of them directly won‘t work well as it leads to O(N to the power of 2) connections</a:t>
            </a:r>
          </a:p>
          <a:p>
            <a:endParaRPr lang="de-DE" altLang="de-DE" smtClean="0"/>
          </a:p>
          <a:p>
            <a:r>
              <a:rPr lang="de-DE" altLang="de-DE" smtClean="0"/>
              <a:t>Images from Kurose Ross slide 34</a:t>
            </a:r>
          </a:p>
        </p:txBody>
      </p:sp>
      <p:sp>
        <p:nvSpPr>
          <p:cNvPr id="8090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95D641-794F-4F25-961B-325476422340}" type="slidenum">
              <a:rPr lang="en-US" altLang="de-DE" smtClean="0"/>
              <a:pPr/>
              <a:t>17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35</a:t>
            </a:r>
          </a:p>
        </p:txBody>
      </p:sp>
      <p:sp>
        <p:nvSpPr>
          <p:cNvPr id="8192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C49643E-8A6A-427C-A184-C1DA64AA5A83}" type="slidenum">
              <a:rPr lang="en-US" altLang="de-DE" smtClean="0"/>
              <a:pPr/>
              <a:t>18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36</a:t>
            </a:r>
          </a:p>
        </p:txBody>
      </p:sp>
      <p:sp>
        <p:nvSpPr>
          <p:cNvPr id="8294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6CC8BE-47C1-4015-8FE0-45431BEBA046}" type="slidenum">
              <a:rPr lang="en-US" altLang="de-DE" smtClean="0"/>
              <a:pPr/>
              <a:t>19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37</a:t>
            </a:r>
          </a:p>
        </p:txBody>
      </p:sp>
      <p:sp>
        <p:nvSpPr>
          <p:cNvPr id="8397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91816F-0866-4442-9AD2-62B15759DAB7}" type="slidenum">
              <a:rPr lang="en-US" altLang="de-DE" smtClean="0"/>
              <a:pPr/>
              <a:t>20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Images from Kurose Ross slide 37</a:t>
            </a:r>
          </a:p>
        </p:txBody>
      </p:sp>
      <p:sp>
        <p:nvSpPr>
          <p:cNvPr id="8499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432FAF-35DA-4B9A-8C50-D0AC3C0AF748}" type="slidenum">
              <a:rPr lang="en-US" altLang="de-DE" smtClean="0"/>
              <a:pPr/>
              <a:t>21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The ARPA (currently named DARPA for Defense Advanced Research Projects Agency) is a military research agency in the US.</a:t>
            </a:r>
          </a:p>
          <a:p>
            <a:r>
              <a:rPr lang="de-DE" altLang="de-DE" smtClean="0"/>
              <a:t>On this map you see computers serially connected to IMPs (Interface Message Processors) that are interconnected via gateways.</a:t>
            </a:r>
          </a:p>
          <a:p>
            <a:r>
              <a:rPr lang="de-DE" altLang="de-DE" smtClean="0"/>
              <a:t>The dial-in happens via MODEM providing data rates about 50kbit/s.</a:t>
            </a:r>
          </a:p>
          <a:p>
            <a:r>
              <a:rPr lang="de-DE" altLang="de-DE" smtClean="0"/>
              <a:t>The map is not cropped so this is the whole ARPANet.</a:t>
            </a:r>
          </a:p>
        </p:txBody>
      </p:sp>
      <p:sp>
        <p:nvSpPr>
          <p:cNvPr id="665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5046AB-63A0-440E-982E-1109EE8A39DE}" type="slidenum">
              <a:rPr lang="en-US" altLang="de-DE" smtClean="0"/>
              <a:pPr/>
              <a:t>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8602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A1FFA2-7C90-45E7-B2FC-A61FAD238652}" type="slidenum">
              <a:rPr lang="en-US" altLang="de-DE" smtClean="0"/>
              <a:pPr/>
              <a:t>22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8704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370B45-EBB9-474E-9205-A3871710E4F6}" type="slidenum">
              <a:rPr lang="en-US" altLang="de-DE" smtClean="0"/>
              <a:pPr/>
              <a:t>23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8806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3C91F0-3A6F-43C6-A0E3-897F9035ED31}" type="slidenum">
              <a:rPr lang="en-US" altLang="de-DE" smtClean="0"/>
              <a:pPr/>
              <a:t>24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25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Let us have a look on dijkstra‘s algorithm.</a:t>
            </a:r>
          </a:p>
        </p:txBody>
      </p:sp>
      <p:sp>
        <p:nvSpPr>
          <p:cNvPr id="901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0F1A272-0C71-4DE1-B31E-CA4BE52BF621}" type="slidenum">
              <a:rPr lang="en-US" altLang="de-DE" smtClean="0"/>
              <a:pPr/>
              <a:t>27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Step 0: direct connect to v, w and x, no connection to y, z =&gt; add w</a:t>
            </a:r>
          </a:p>
          <a:p>
            <a:r>
              <a:rPr lang="de-DE" altLang="de-DE" smtClean="0"/>
              <a:t>Step 1: better path to v via w (cost 6 instead of 7)</a:t>
            </a:r>
          </a:p>
          <a:p>
            <a:r>
              <a:rPr lang="de-DE" altLang="de-DE" smtClean="0"/>
              <a:t>           new path to y via w =&gt; add x (cheaper than path via x)</a:t>
            </a:r>
          </a:p>
          <a:p>
            <a:r>
              <a:rPr lang="de-DE" altLang="de-DE" smtClean="0"/>
              <a:t>Step 2: new path to z via x =&gt; add v</a:t>
            </a:r>
          </a:p>
          <a:p>
            <a:r>
              <a:rPr lang="de-DE" altLang="de-DE" smtClean="0"/>
              <a:t>Step 3: better path to y via v =&gt; add y</a:t>
            </a:r>
          </a:p>
          <a:p>
            <a:r>
              <a:rPr lang="de-DE" altLang="de-DE" smtClean="0"/>
              <a:t>Step 4: new path to z via y</a:t>
            </a:r>
          </a:p>
          <a:p>
            <a:r>
              <a:rPr lang="de-DE" altLang="de-DE" smtClean="0"/>
              <a:t>Step 5: no unrecognized node left</a:t>
            </a:r>
          </a:p>
        </p:txBody>
      </p:sp>
      <p:sp>
        <p:nvSpPr>
          <p:cNvPr id="911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D20A0F-1C1A-4B0F-ACC4-87D0B8C322C4}" type="slidenum">
              <a:rPr lang="en-US" altLang="de-DE" smtClean="0"/>
              <a:pPr/>
              <a:t>29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How complex is such an algorithm? Well, the naive approach (for each iteration) has to check all the nodes which are not in N prime.</a:t>
            </a:r>
          </a:p>
          <a:p>
            <a:r>
              <a:rPr lang="de-DE" altLang="de-DE" smtClean="0"/>
              <a:t>This leads to n * n + 1 by 2 comparisons which is in total O(n to the power of 2)</a:t>
            </a:r>
          </a:p>
          <a:p>
            <a:r>
              <a:rPr lang="de-DE" altLang="de-DE" smtClean="0"/>
              <a:t>Improved implementation might calculate it in O(n log n)</a:t>
            </a:r>
          </a:p>
          <a:p>
            <a:endParaRPr lang="de-DE" altLang="de-DE" smtClean="0"/>
          </a:p>
          <a:p>
            <a:r>
              <a:rPr lang="de-DE" altLang="de-DE" smtClean="0"/>
              <a:t>The dijkstra algorithm can lead to strange situations, where oscillation between two or more possible routes may happen.</a:t>
            </a:r>
          </a:p>
        </p:txBody>
      </p:sp>
      <p:sp>
        <p:nvSpPr>
          <p:cNvPr id="9216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75A4D9-A482-4FA2-ADF6-275699D6B82A}" type="slidenum">
              <a:rPr lang="en-US" altLang="de-DE" smtClean="0"/>
              <a:pPr/>
              <a:t>30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For the distance vector protocol which has been used from the beginning of the ARPANet for interdomain routing (RIP = Routing Information Protocol)</a:t>
            </a:r>
          </a:p>
          <a:p>
            <a:endParaRPr lang="de-DE" altLang="de-DE" smtClean="0"/>
          </a:p>
          <a:p>
            <a:endParaRPr lang="de-DE" altLang="de-DE" smtClean="0"/>
          </a:p>
        </p:txBody>
      </p:sp>
      <p:sp>
        <p:nvSpPr>
          <p:cNvPr id="9318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F871D8-0144-4393-B8E5-3E358093C9EE}" type="slidenum">
              <a:rPr lang="en-US" altLang="de-DE" smtClean="0"/>
              <a:pPr/>
              <a:t>31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9421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F8235C-5F10-4963-8646-345CE8AE9BF4}" type="slidenum">
              <a:rPr lang="en-US" altLang="de-DE" smtClean="0"/>
              <a:pPr/>
              <a:t>32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So, how does this approach react on changes of link costs?</a:t>
            </a:r>
          </a:p>
          <a:p>
            <a:r>
              <a:rPr lang="de-DE" altLang="de-DE" smtClean="0"/>
              <a:t>Node updates its local link cost and updates its own distance vector for all affected destinations.</a:t>
            </a:r>
          </a:p>
          <a:p>
            <a:r>
              <a:rPr lang="de-DE" altLang="de-DE" smtClean="0"/>
              <a:t>Aftwerwards, all connected neighbors are informed of the change and update their own informations accordingly.</a:t>
            </a:r>
          </a:p>
          <a:p>
            <a:endParaRPr lang="de-DE" altLang="de-DE" smtClean="0"/>
          </a:p>
          <a:p>
            <a:r>
              <a:rPr lang="de-DE" altLang="de-DE" smtClean="0"/>
              <a:t>This usually happens in a specific amount of time. This depends on increment or decrement of the link cost.</a:t>
            </a:r>
          </a:p>
          <a:p>
            <a:r>
              <a:rPr lang="de-DE" altLang="de-DE" smtClean="0"/>
              <a:t>Let us have a look at lowering the cost which leads to „good news travel fast“. So, how does this work?</a:t>
            </a:r>
          </a:p>
        </p:txBody>
      </p:sp>
      <p:sp>
        <p:nvSpPr>
          <p:cNvPr id="952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4CBD76A-0DFF-4781-90F6-436B50714B18}" type="slidenum">
              <a:rPr lang="en-US" altLang="de-DE" smtClean="0"/>
              <a:pPr/>
              <a:t>36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About 15 years later, the National Science Foundation Network came into place.</a:t>
            </a:r>
          </a:p>
          <a:p>
            <a:r>
              <a:rPr lang="de-DE" altLang="de-DE" smtClean="0"/>
              <a:t>It spanned the whole US and connected different university places and research institutes.</a:t>
            </a:r>
          </a:p>
          <a:p>
            <a:r>
              <a:rPr lang="de-DE" altLang="de-DE" smtClean="0"/>
              <a:t>In the time between 1985 and 1995 the data rate increased from 56kbit/s up to 45 Mbit/s.</a:t>
            </a:r>
          </a:p>
          <a:p>
            <a:r>
              <a:rPr lang="de-DE" altLang="de-DE" smtClean="0"/>
              <a:t>Services have been established, such as E-Mail (which is still in place today), News (does anyone still knows NNTP in here?)</a:t>
            </a:r>
          </a:p>
          <a:p>
            <a:r>
              <a:rPr lang="de-DE" altLang="de-DE" smtClean="0"/>
              <a:t>Also Remote login and File Transfer (FTP) have been invented.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NSFNet T1 Network from wikipedia</a:t>
            </a:r>
          </a:p>
          <a:p>
            <a:r>
              <a:rPr lang="de-DE" altLang="de-DE" smtClean="0"/>
              <a:t>Facts: http://www.merit.edu/about/history/pdf/NSFNET_final.pdf</a:t>
            </a:r>
          </a:p>
          <a:p>
            <a:r>
              <a:rPr lang="de-DE" altLang="de-DE" smtClean="0"/>
              <a:t>Traditional Services from Tanenbaum (slideset)</a:t>
            </a:r>
          </a:p>
          <a:p>
            <a:endParaRPr lang="de-DE" altLang="de-DE" smtClean="0"/>
          </a:p>
        </p:txBody>
      </p:sp>
      <p:sp>
        <p:nvSpPr>
          <p:cNvPr id="6758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5C2F521-29D9-4953-990C-2A3AD747E31D}" type="slidenum">
              <a:rPr lang="en-US" altLang="de-DE" smtClean="0"/>
              <a:pPr/>
              <a:t>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And why to bad news travel slow?</a:t>
            </a:r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650AD42-64CC-41B7-AA39-CC574EF957BD}" type="slidenum">
              <a:rPr lang="en-US" altLang="de-DE" smtClean="0"/>
              <a:pPr/>
              <a:t>37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41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When it comes to interdomain routing, several networks‘ interests matter.</a:t>
            </a:r>
          </a:p>
          <a:p>
            <a:r>
              <a:rPr lang="de-DE" altLang="de-DE" smtClean="0"/>
              <a:t>Routing policies are mostly proprietary.</a:t>
            </a:r>
          </a:p>
          <a:p>
            <a:endParaRPr lang="de-DE" altLang="de-DE" smtClean="0"/>
          </a:p>
          <a:p>
            <a:r>
              <a:rPr lang="de-DE" altLang="de-DE" smtClean="0"/>
              <a:t>Imagine possible routing policies for the shown figure:</a:t>
            </a:r>
          </a:p>
          <a:p>
            <a:endParaRPr lang="de-DE" altLang="de-DE" smtClean="0"/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32732F6-778B-4A93-8C14-61383368F103}" type="slidenum">
              <a:rPr lang="en-US" altLang="de-DE" smtClean="0"/>
              <a:pPr/>
              <a:t>42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When it comes to interdomain routing, several networks‘ interests matter.</a:t>
            </a:r>
          </a:p>
          <a:p>
            <a:r>
              <a:rPr lang="de-DE" altLang="de-DE" smtClean="0"/>
              <a:t>Routing policies are mostly proprietary.</a:t>
            </a:r>
          </a:p>
          <a:p>
            <a:endParaRPr lang="de-DE" altLang="de-DE" smtClean="0"/>
          </a:p>
          <a:p>
            <a:r>
              <a:rPr lang="de-DE" altLang="de-DE" smtClean="0"/>
              <a:t>Imagine possible routing policies for the shown figure:</a:t>
            </a:r>
          </a:p>
          <a:p>
            <a:endParaRPr lang="de-DE" altLang="de-DE" smtClean="0"/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32732F6-778B-4A93-8C14-61383368F103}" type="slidenum">
              <a:rPr lang="en-US" altLang="de-DE" smtClean="0"/>
              <a:pPr/>
              <a:t>43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DC27FF-BA88-4C32-8A70-9E11D20519F9}" type="slidenum">
              <a:rPr lang="en-US" altLang="de-DE" smtClean="0"/>
              <a:pPr/>
              <a:t>44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13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3FDCCC-D883-40D3-AB24-03B28E0410A0}" type="slidenum">
              <a:rPr lang="en-US" altLang="de-DE" smtClean="0"/>
              <a:pPr/>
              <a:t>45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240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7D8FA2-F153-4955-89A6-5BC2264D9B33}" type="slidenum">
              <a:rPr lang="en-US" altLang="de-DE" smtClean="0"/>
              <a:pPr/>
              <a:t>46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342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D370AF-DA23-4214-B634-459DDEF1A0BD}" type="slidenum">
              <a:rPr lang="en-US" altLang="de-DE" smtClean="0"/>
              <a:pPr/>
              <a:t>47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445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F296085-0BF8-4EF3-8518-BC81BEB0666D}" type="slidenum">
              <a:rPr lang="en-US" altLang="de-DE" smtClean="0"/>
              <a:pPr/>
              <a:t>48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10547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DB1EA4-3218-4831-AFEB-EE4FACCBB0A6}" type="slidenum">
              <a:rPr lang="en-US" altLang="de-DE" smtClean="0"/>
              <a:pPr/>
              <a:t>49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Today: wired, wireless, cellular, network providers and more.</a:t>
            </a:r>
          </a:p>
          <a:p>
            <a:r>
              <a:rPr lang="de-DE" altLang="de-DE" smtClean="0"/>
              <a:t>Millions ofdevices: this laptop, all your mobile phones, cars, microwaves, fridges</a:t>
            </a:r>
          </a:p>
          <a:p>
            <a:r>
              <a:rPr lang="de-DE" altLang="de-DE" smtClean="0"/>
              <a:t>How do you connect your devices to the Internet?</a:t>
            </a:r>
          </a:p>
          <a:p>
            <a:r>
              <a:rPr lang="de-DE" altLang="de-DE" smtClean="0"/>
              <a:t>Mainly, you lease Internet connections from an Internet Service Provider (e.g. Deutsche Telekom, One And One, Netcologne)</a:t>
            </a:r>
          </a:p>
          <a:p>
            <a:r>
              <a:rPr lang="de-DE" altLang="de-DE" smtClean="0"/>
              <a:t>They run a large customer network that itself is connected to further ISPs to provide internetworking connections.</a:t>
            </a:r>
          </a:p>
          <a:p>
            <a:r>
              <a:rPr lang="de-DE" altLang="de-DE" smtClean="0"/>
              <a:t>Larger Companies (such as Google, Microsoft) and universities like the University of Bonn operate larger networks on their own.</a:t>
            </a:r>
          </a:p>
          <a:p>
            <a:r>
              <a:rPr lang="de-DE" altLang="de-DE" smtClean="0"/>
              <a:t>When integrated in to the internet,  a network is called autonomous system (which means that each AS is operated under a single authoritative domain).</a:t>
            </a:r>
          </a:p>
          <a:p>
            <a:r>
              <a:rPr lang="de-DE" altLang="de-DE" smtClean="0"/>
              <a:t>The interconnection  of all these ASes build the Internet backbone.</a:t>
            </a:r>
          </a:p>
          <a:p>
            <a:r>
              <a:rPr lang="de-DE" altLang="de-DE" smtClean="0"/>
              <a:t>In order to let computers communicate, communication protocols are necessary. Thus, …</a:t>
            </a:r>
          </a:p>
          <a:p>
            <a:endParaRPr lang="de-DE" altLang="de-DE" smtClean="0"/>
          </a:p>
          <a:p>
            <a:r>
              <a:rPr lang="de-DE" altLang="de-DE" smtClean="0"/>
              <a:t>Image from Kurose Ross Slide-Deck</a:t>
            </a:r>
          </a:p>
        </p:txBody>
      </p:sp>
      <p:sp>
        <p:nvSpPr>
          <p:cNvPr id="6861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91138C-80F1-4815-BD23-56525D1F13E6}" type="slidenum">
              <a:rPr lang="en-US" altLang="de-DE" smtClean="0"/>
              <a:pPr/>
              <a:t>6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smtClean="0"/>
          </a:p>
        </p:txBody>
      </p:sp>
      <p:sp>
        <p:nvSpPr>
          <p:cNvPr id="696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1F06CBA-CF0C-4952-A6F0-82639D1496B5}" type="slidenum">
              <a:rPr lang="en-US" altLang="de-DE" smtClean="0"/>
              <a:pPr/>
              <a:t>7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What today‘s lecture is about (Topic today: Internet Routing)</a:t>
            </a:r>
          </a:p>
          <a:p>
            <a:r>
              <a:rPr lang="de-DE" altLang="de-DE" smtClean="0"/>
              <a:t>First, i would like to give a brief overview about the history of the Internet</a:t>
            </a:r>
          </a:p>
          <a:p>
            <a:r>
              <a:rPr lang="de-DE" altLang="de-DE" smtClean="0"/>
              <a:t>It all began with the ARPANet, followed by the NSFSNet which led into the Internet as we know it today</a:t>
            </a:r>
          </a:p>
          <a:p>
            <a:r>
              <a:rPr lang="de-DE" altLang="de-DE" smtClean="0"/>
              <a:t>Second, a short introduction or brush up (depending on your knowledge) about the Internet Protocol</a:t>
            </a:r>
          </a:p>
          <a:p>
            <a:r>
              <a:rPr lang="de-DE" altLang="de-DE" smtClean="0"/>
              <a:t>Third, we are going to have a closer look how Alice and Bob might communicate utilizing the Internet.</a:t>
            </a:r>
          </a:p>
          <a:p>
            <a:r>
              <a:rPr lang="de-DE" altLang="de-DE" smtClean="0"/>
              <a:t>Right after that a view on the technical structure of the Internet will be presented and how packet routing in networks work.</a:t>
            </a:r>
          </a:p>
          <a:p>
            <a:r>
              <a:rPr lang="de-DE" altLang="de-DE" smtClean="0"/>
              <a:t>The brush-up then ends with the Border Gateway Protocol.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63A56-F5F7-4152-8194-17F82D9D1EA0}" type="slidenum">
              <a:rPr lang="en-US" altLang="de-DE" smtClean="0"/>
              <a:pPr/>
              <a:t>8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… the Internet Protocols need to be defined.</a:t>
            </a:r>
          </a:p>
          <a:p>
            <a:r>
              <a:rPr lang="de-DE" altLang="de-DE" smtClean="0"/>
              <a:t>Protocols define…</a:t>
            </a:r>
          </a:p>
          <a:p>
            <a:r>
              <a:rPr lang="de-DE" altLang="de-DE" smtClean="0"/>
              <a:t>And how are protocols used in the Internet?</a:t>
            </a:r>
          </a:p>
          <a:p>
            <a:endParaRPr lang="de-DE" altLang="de-DE" smtClean="0"/>
          </a:p>
          <a:p>
            <a:r>
              <a:rPr lang="de-DE" altLang="de-DE" smtClean="0"/>
              <a:t>Has anyone ever heard ISO/OSI or TCP/IP?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From Kurose Ross Slide-Deck</a:t>
            </a:r>
          </a:p>
        </p:txBody>
      </p:sp>
      <p:sp>
        <p:nvSpPr>
          <p:cNvPr id="7168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C38512-1418-4BB7-B49C-3B16F367E916}" type="slidenum">
              <a:rPr lang="en-US" altLang="de-DE" smtClean="0"/>
              <a:pPr/>
              <a:t>9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So, the most important protocol for the Internet is IP.</a:t>
            </a:r>
          </a:p>
          <a:p>
            <a:r>
              <a:rPr lang="de-DE" altLang="de-DE" smtClean="0"/>
              <a:t>This is an image of the IP version 4 datagram format.</a:t>
            </a:r>
          </a:p>
          <a:p>
            <a:r>
              <a:rPr lang="de-DE" altLang="de-DE" smtClean="0"/>
              <a:t>Imagine a computer with just one process, IP is feasible to let computers communicate via the IP address.</a:t>
            </a:r>
          </a:p>
          <a:p>
            <a:r>
              <a:rPr lang="de-DE" altLang="de-DE" smtClean="0"/>
              <a:t>Before we talk about addressing, let us go through the header fields:</a:t>
            </a:r>
          </a:p>
          <a:p>
            <a:endParaRPr lang="de-DE" altLang="de-DE" smtClean="0"/>
          </a:p>
          <a:p>
            <a:r>
              <a:rPr lang="de-DE" altLang="de-DE" smtClean="0"/>
              <a:t>Version: as already mentioned, this one has a value for the 4th version of IP.</a:t>
            </a:r>
          </a:p>
          <a:p>
            <a:r>
              <a:rPr lang="de-DE" altLang="de-DE" smtClean="0"/>
              <a:t>IHL provided the IP header length (as you can see that there is a variable length option field).</a:t>
            </a:r>
          </a:p>
          <a:p>
            <a:r>
              <a:rPr lang="de-DE" altLang="de-DE" smtClean="0"/>
              <a:t>Type of Service can be used to identify the payload data and ensure quality of service.</a:t>
            </a:r>
          </a:p>
          <a:p>
            <a:endParaRPr lang="de-DE" altLang="de-DE" smtClean="0"/>
          </a:p>
          <a:p>
            <a:r>
              <a:rPr lang="de-DE" altLang="de-DE" smtClean="0"/>
              <a:t>Total length is the size of the whole datagram including payload of the upper layer. (16 bit =&gt; up to 64kbyte per datagram)</a:t>
            </a:r>
          </a:p>
          <a:p>
            <a:r>
              <a:rPr lang="de-DE" altLang="de-DE" smtClean="0"/>
              <a:t>Identification and fragment offset allow fragmentation of IP datagrams (this may happen because underlying layers may only support smaller fragments / frames for ethernet for example, which is limited to 1500 bytes.</a:t>
            </a:r>
          </a:p>
          <a:p>
            <a:endParaRPr lang="de-DE" altLang="de-DE" smtClean="0"/>
          </a:p>
          <a:p>
            <a:r>
              <a:rPr lang="de-DE" altLang="de-DE" smtClean="0"/>
              <a:t>The TTL value reverse counts the number of routers this packet may visit before it expires (which results in a drop and data loss).</a:t>
            </a:r>
          </a:p>
          <a:p>
            <a:r>
              <a:rPr lang="de-DE" altLang="de-DE" smtClean="0"/>
              <a:t>Protocol defines the upper layer protocol (which is tcp = 6 or udp = 17).</a:t>
            </a:r>
          </a:p>
          <a:p>
            <a:r>
              <a:rPr lang="de-DE" altLang="de-DE" smtClean="0"/>
              <a:t>Header checksum simply contains a chesum over all header fields (and as the quick people here already see, it has to be computed on every router because of the updated TTL)</a:t>
            </a:r>
          </a:p>
          <a:p>
            <a:endParaRPr lang="de-DE" altLang="de-DE" smtClean="0"/>
          </a:p>
          <a:p>
            <a:r>
              <a:rPr lang="de-DE" altLang="de-DE" smtClean="0"/>
              <a:t>So, in order to identify sender and receiver of a datagram, the source and destination address are used.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Image from Tanenbaum slides</a:t>
            </a:r>
          </a:p>
        </p:txBody>
      </p:sp>
      <p:sp>
        <p:nvSpPr>
          <p:cNvPr id="737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129450-EA83-43C8-8AFB-2F0FBF8DE706}" type="slidenum">
              <a:rPr lang="en-US" altLang="de-DE" smtClean="0"/>
              <a:pPr/>
              <a:t>10</a:t>
            </a:fld>
            <a:endParaRPr lang="en-US" alt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/>
              <a:t>… those are 32 bit values in version 4 (which is not enough for all the connected devices nowadays) and 128 bit values in the following IPv6.</a:t>
            </a:r>
          </a:p>
          <a:p>
            <a:endParaRPr lang="de-DE" altLang="de-DE" smtClean="0"/>
          </a:p>
          <a:p>
            <a:endParaRPr lang="de-DE" altLang="de-DE" smtClean="0"/>
          </a:p>
          <a:p>
            <a:r>
              <a:rPr lang="de-DE" altLang="de-DE" smtClean="0"/>
              <a:t>Image from Tanenbaum slides</a:t>
            </a:r>
          </a:p>
        </p:txBody>
      </p:sp>
      <p:sp>
        <p:nvSpPr>
          <p:cNvPr id="747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C64289-FE59-4AA6-BABF-6B6DF7DBC56B}" type="slidenum">
              <a:rPr lang="en-US" altLang="de-DE" smtClean="0"/>
              <a:pPr/>
              <a:t>11</a:t>
            </a:fld>
            <a:endParaRPr lang="en-US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27"/>
          <p:cNvGrpSpPr>
            <a:grpSpLocks noChangeAspect="1"/>
          </p:cNvGrpSpPr>
          <p:nvPr/>
        </p:nvGrpSpPr>
        <p:grpSpPr>
          <a:xfrm>
            <a:off x="3778211" y="1"/>
            <a:ext cx="5444993" cy="5184775"/>
            <a:chOff x="3778209" y="0"/>
            <a:chExt cx="5444993" cy="5184775"/>
          </a:xfrm>
        </p:grpSpPr>
        <p:pic>
          <p:nvPicPr>
            <p:cNvPr id="29" name="Grafik 2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09" y="0"/>
              <a:ext cx="5444993" cy="5184775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771" y="1620454"/>
              <a:ext cx="1975907" cy="26532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6" y="1584404"/>
            <a:ext cx="5040000" cy="360000"/>
          </a:xfrm>
        </p:spPr>
        <p:txBody>
          <a:bodyPr wrap="none" bIns="0" anchor="b" anchorCtr="0"/>
          <a:lstStyle>
            <a:lvl1pPr>
              <a:lnSpc>
                <a:spcPts val="2419"/>
              </a:lnSpc>
              <a:defRPr sz="2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6" y="1944314"/>
            <a:ext cx="5040000" cy="1872001"/>
          </a:xfrm>
        </p:spPr>
        <p:txBody>
          <a:bodyPr tIns="0" bIns="0"/>
          <a:lstStyle>
            <a:lvl1pPr marL="0" indent="0" algn="l">
              <a:lnSpc>
                <a:spcPts val="3629"/>
              </a:lnSpc>
              <a:spcBef>
                <a:spcPts val="0"/>
              </a:spcBef>
              <a:spcAft>
                <a:spcPts val="0"/>
              </a:spcAft>
              <a:buNone/>
              <a:defRPr sz="3200" cap="all" baseline="0">
                <a:solidFill>
                  <a:schemeClr val="accent2"/>
                </a:solidFill>
                <a:latin typeface="Exo 2 Semi Bold" pitchFamily="50" charset="0"/>
              </a:defRPr>
            </a:lvl1pPr>
            <a:lvl2pPr marL="460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1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5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26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8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5" name="Gruppieren 69"/>
          <p:cNvGrpSpPr>
            <a:grpSpLocks noChangeAspect="1"/>
          </p:cNvGrpSpPr>
          <p:nvPr/>
        </p:nvGrpSpPr>
        <p:grpSpPr>
          <a:xfrm>
            <a:off x="288033" y="288202"/>
            <a:ext cx="1686518" cy="648001"/>
            <a:chOff x="7081838" y="144463"/>
            <a:chExt cx="1871662" cy="719137"/>
          </a:xfrm>
        </p:grpSpPr>
        <p:sp>
          <p:nvSpPr>
            <p:cNvPr id="7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8331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7340" y="1223964"/>
            <a:ext cx="4176712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75" y="1223964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9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287339" y="1223964"/>
            <a:ext cx="4176712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752975" y="1223964"/>
            <a:ext cx="4176713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298600" y="3024188"/>
            <a:ext cx="4165451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75" y="3024188"/>
            <a:ext cx="4176713" cy="1512887"/>
          </a:xfrm>
        </p:spPr>
        <p:txBody>
          <a:bodyPr/>
          <a:lstStyle>
            <a:lvl1pPr marL="145152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1pPr>
            <a:lvl2pPr marL="290304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2pPr>
            <a:lvl3pPr marL="435456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3pPr>
            <a:lvl4pPr marL="580608" indent="-145152">
              <a:spcBef>
                <a:spcPts val="0"/>
              </a:spcBef>
              <a:spcAft>
                <a:spcPts val="423"/>
              </a:spcAft>
              <a:defRPr sz="1200">
                <a:latin typeface="+mj-lt"/>
              </a:defRPr>
            </a:lvl4pPr>
            <a:lvl5pPr marL="725760" indent="-145152">
              <a:spcAft>
                <a:spcPts val="423"/>
              </a:spcAft>
              <a:defRPr sz="12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83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6"/>
            <a:ext cx="6480000" cy="6475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993" y="1223963"/>
            <a:ext cx="8640000" cy="295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  <a:lvl2pPr marL="460858" indent="0">
              <a:buNone/>
              <a:defRPr sz="2800"/>
            </a:lvl2pPr>
            <a:lvl3pPr marL="921715" indent="0">
              <a:buNone/>
              <a:defRPr sz="2400"/>
            </a:lvl3pPr>
            <a:lvl4pPr marL="1382573" indent="0">
              <a:buNone/>
              <a:defRPr sz="2000"/>
            </a:lvl4pPr>
            <a:lvl5pPr marL="1843430" indent="0">
              <a:buNone/>
              <a:defRPr sz="2000"/>
            </a:lvl5pPr>
            <a:lvl6pPr marL="2304288" indent="0">
              <a:buNone/>
              <a:defRPr sz="2000"/>
            </a:lvl6pPr>
            <a:lvl7pPr marL="2765146" indent="0">
              <a:buNone/>
              <a:defRPr sz="2000"/>
            </a:lvl7pPr>
            <a:lvl8pPr marL="3226003" indent="0">
              <a:buNone/>
              <a:defRPr sz="2000"/>
            </a:lvl8pPr>
            <a:lvl9pPr marL="3686861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7338" y="4176604"/>
            <a:ext cx="8640000" cy="360000"/>
          </a:xfrm>
        </p:spPr>
        <p:txBody>
          <a:bodyPr anchor="ctr" anchorCtr="0"/>
          <a:lstStyle>
            <a:lvl1pPr marL="0" indent="0">
              <a:buNone/>
              <a:defRPr sz="1200">
                <a:latin typeface="+mj-lt"/>
              </a:defRPr>
            </a:lvl1pPr>
            <a:lvl2pPr marL="460858" indent="0">
              <a:buNone/>
              <a:defRPr sz="1200"/>
            </a:lvl2pPr>
            <a:lvl3pPr marL="921715" indent="0">
              <a:buNone/>
              <a:defRPr sz="1000"/>
            </a:lvl3pPr>
            <a:lvl4pPr marL="1382573" indent="0">
              <a:buNone/>
              <a:defRPr sz="900"/>
            </a:lvl4pPr>
            <a:lvl5pPr marL="1843430" indent="0">
              <a:buNone/>
              <a:defRPr sz="900"/>
            </a:lvl5pPr>
            <a:lvl6pPr marL="2304288" indent="0">
              <a:buNone/>
              <a:defRPr sz="900"/>
            </a:lvl6pPr>
            <a:lvl7pPr marL="2765146" indent="0">
              <a:buNone/>
              <a:defRPr sz="900"/>
            </a:lvl7pPr>
            <a:lvl8pPr marL="3226003" indent="0">
              <a:buNone/>
              <a:defRPr sz="900"/>
            </a:lvl8pPr>
            <a:lvl9pPr marL="3686861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34424B-EDDF-4A98-A0F5-AC30727BD22B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2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4"/>
            <a:ext cx="6480000" cy="64800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88" y="1223963"/>
            <a:ext cx="5904000" cy="3312000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  <a:lvl2pPr marL="460858" indent="0">
              <a:buNone/>
              <a:defRPr sz="2800"/>
            </a:lvl2pPr>
            <a:lvl3pPr marL="921715" indent="0">
              <a:buNone/>
              <a:defRPr sz="2400"/>
            </a:lvl3pPr>
            <a:lvl4pPr marL="1382573" indent="0">
              <a:buNone/>
              <a:defRPr sz="2000"/>
            </a:lvl4pPr>
            <a:lvl5pPr marL="1843430" indent="0">
              <a:buNone/>
              <a:defRPr sz="2000"/>
            </a:lvl5pPr>
            <a:lvl6pPr marL="2304288" indent="0">
              <a:buNone/>
              <a:defRPr sz="2000"/>
            </a:lvl6pPr>
            <a:lvl7pPr marL="2765146" indent="0">
              <a:buNone/>
              <a:defRPr sz="2000"/>
            </a:lvl7pPr>
            <a:lvl8pPr marL="3226003" indent="0">
              <a:buNone/>
              <a:defRPr sz="2000"/>
            </a:lvl8pPr>
            <a:lvl9pPr marL="3686861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80721" y="1223963"/>
            <a:ext cx="2448968" cy="3312000"/>
          </a:xfr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  <a:lvl2pPr marL="460858" indent="0">
              <a:buNone/>
              <a:defRPr sz="1200"/>
            </a:lvl2pPr>
            <a:lvl3pPr marL="921715" indent="0">
              <a:buNone/>
              <a:defRPr sz="1000"/>
            </a:lvl3pPr>
            <a:lvl4pPr marL="1382573" indent="0">
              <a:buNone/>
              <a:defRPr sz="900"/>
            </a:lvl4pPr>
            <a:lvl5pPr marL="1843430" indent="0">
              <a:buNone/>
              <a:defRPr sz="900"/>
            </a:lvl5pPr>
            <a:lvl6pPr marL="2304288" indent="0">
              <a:buNone/>
              <a:defRPr sz="900"/>
            </a:lvl6pPr>
            <a:lvl7pPr marL="2765146" indent="0">
              <a:buNone/>
              <a:defRPr sz="900"/>
            </a:lvl7pPr>
            <a:lvl8pPr marL="3226003" indent="0">
              <a:buNone/>
              <a:defRPr sz="900"/>
            </a:lvl8pPr>
            <a:lvl9pPr marL="3686861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255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2-spaltige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992" y="288924"/>
            <a:ext cx="6480000" cy="648001"/>
          </a:xfrm>
        </p:spPr>
        <p:txBody>
          <a:bodyPr anchor="b" anchorCtr="0"/>
          <a:lstStyle>
            <a:lvl1pPr algn="l">
              <a:defRPr lang="de-DE" dirty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8690" y="1223962"/>
            <a:ext cx="1871900" cy="1512889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  <a:lvl2pPr marL="460858" indent="0">
              <a:buNone/>
              <a:defRPr sz="2800"/>
            </a:lvl2pPr>
            <a:lvl3pPr marL="921715" indent="0">
              <a:buNone/>
              <a:defRPr sz="2400"/>
            </a:lvl3pPr>
            <a:lvl4pPr marL="1382573" indent="0">
              <a:buNone/>
              <a:defRPr sz="2000"/>
            </a:lvl4pPr>
            <a:lvl5pPr marL="1843430" indent="0">
              <a:buNone/>
              <a:defRPr sz="2000"/>
            </a:lvl5pPr>
            <a:lvl6pPr marL="2304288" indent="0">
              <a:buNone/>
              <a:defRPr sz="2000"/>
            </a:lvl6pPr>
            <a:lvl7pPr marL="2765146" indent="0">
              <a:buNone/>
              <a:defRPr sz="2000"/>
            </a:lvl7pPr>
            <a:lvl8pPr marL="3226003" indent="0">
              <a:buNone/>
              <a:defRPr sz="2000"/>
            </a:lvl8pPr>
            <a:lvl9pPr marL="3686861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48274" y="1223963"/>
            <a:ext cx="6481416" cy="3312000"/>
          </a:xfrm>
        </p:spPr>
        <p:txBody>
          <a:bodyPr numCol="2" spcCol="217728"/>
          <a:lstStyle>
            <a:lvl1pPr marL="0" indent="0">
              <a:buNone/>
              <a:defRPr sz="1400"/>
            </a:lvl1pPr>
            <a:lvl2pPr marL="460858" indent="0">
              <a:buNone/>
              <a:defRPr sz="1200"/>
            </a:lvl2pPr>
            <a:lvl3pPr marL="921715" indent="0">
              <a:buNone/>
              <a:defRPr sz="1000"/>
            </a:lvl3pPr>
            <a:lvl4pPr marL="1382573" indent="0">
              <a:buNone/>
              <a:defRPr sz="900"/>
            </a:lvl4pPr>
            <a:lvl5pPr marL="1843430" indent="0">
              <a:buNone/>
              <a:defRPr sz="900"/>
            </a:lvl5pPr>
            <a:lvl6pPr marL="2304288" indent="0">
              <a:buNone/>
              <a:defRPr sz="900"/>
            </a:lvl6pPr>
            <a:lvl7pPr marL="2765146" indent="0">
              <a:buNone/>
              <a:defRPr sz="900"/>
            </a:lvl7pPr>
            <a:lvl8pPr marL="3226003" indent="0">
              <a:buNone/>
              <a:defRPr sz="900"/>
            </a:lvl8pPr>
            <a:lvl9pPr marL="3686861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87339" y="3024188"/>
            <a:ext cx="1873250" cy="1512887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lIns="145152" tIns="145152"/>
          <a:lstStyle>
            <a:lvl1pPr marL="0" indent="0"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442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5CC46E-0E80-4072-8D89-5DDEDA7D0E6C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11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A597FB-3E2D-4430-96CB-F8101BB2460B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96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36627"/>
            <a:ext cx="9217025" cy="4248150"/>
          </a:xfrm>
          <a:noFill/>
        </p:spPr>
        <p:txBody>
          <a:bodyPr lIns="1306368" tIns="725760" rIns="1451520"/>
          <a:lstStyle>
            <a:lvl1pPr marL="0" indent="0">
              <a:lnSpc>
                <a:spcPts val="3226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37230" algn="l"/>
              </a:tabLst>
              <a:defRPr sz="2800" baseline="0"/>
            </a:lvl1pPr>
          </a:lstStyle>
          <a:p>
            <a:pPr lvl="0"/>
            <a:r>
              <a:rPr lang="de-DE" dirty="0" smtClean="0"/>
              <a:t>Durch Klicken individuelle Dankesformel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96146" y="3313112"/>
            <a:ext cx="4176712" cy="1223963"/>
          </a:xfr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 smtClean="0"/>
              <a:t>Durch Klicken Autor/Adresse/Kontaktdaten hinzufügen</a:t>
            </a:r>
          </a:p>
        </p:txBody>
      </p:sp>
      <p:grpSp>
        <p:nvGrpSpPr>
          <p:cNvPr id="2" name="Gruppieren 30"/>
          <p:cNvGrpSpPr>
            <a:grpSpLocks noChangeAspect="1"/>
          </p:cNvGrpSpPr>
          <p:nvPr/>
        </p:nvGrpSpPr>
        <p:grpSpPr>
          <a:xfrm>
            <a:off x="288033" y="288202"/>
            <a:ext cx="1686518" cy="648001"/>
            <a:chOff x="7081838" y="144463"/>
            <a:chExt cx="1871662" cy="719137"/>
          </a:xfrm>
        </p:grpSpPr>
        <p:sp>
          <p:nvSpPr>
            <p:cNvPr id="5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7081838" y="692150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7207250" y="692150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Rectangle 14"/>
            <p:cNvSpPr>
              <a:spLocks noChangeArrowheads="1"/>
            </p:cNvSpPr>
            <p:nvPr userDrawn="1"/>
          </p:nvSpPr>
          <p:spPr bwMode="auto">
            <a:xfrm>
              <a:off x="7340600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7378700" y="692150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7505700" y="692150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7612063" y="690563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723188" y="688975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Rectangle 19"/>
            <p:cNvSpPr>
              <a:spLocks noChangeArrowheads="1"/>
            </p:cNvSpPr>
            <p:nvPr userDrawn="1"/>
          </p:nvSpPr>
          <p:spPr bwMode="auto">
            <a:xfrm>
              <a:off x="7834313" y="692150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7872413" y="692150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21"/>
            <p:cNvSpPr>
              <a:spLocks noEditPoints="1"/>
            </p:cNvSpPr>
            <p:nvPr userDrawn="1"/>
          </p:nvSpPr>
          <p:spPr bwMode="auto">
            <a:xfrm>
              <a:off x="7969250" y="657225"/>
              <a:ext cx="114300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8078788" y="692150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1" name="Freeform 7"/>
          <p:cNvSpPr>
            <a:spLocks noChangeAspect="1"/>
          </p:cNvSpPr>
          <p:nvPr/>
        </p:nvSpPr>
        <p:spPr bwMode="auto">
          <a:xfrm>
            <a:off x="1296145" y="1"/>
            <a:ext cx="7920881" cy="5184000"/>
          </a:xfrm>
          <a:custGeom>
            <a:avLst/>
            <a:gdLst>
              <a:gd name="T0" fmla="*/ 2000 w 2000"/>
              <a:gd name="T1" fmla="*/ 0 h 1349"/>
              <a:gd name="T2" fmla="*/ 1361 w 2000"/>
              <a:gd name="T3" fmla="*/ 0 h 1349"/>
              <a:gd name="T4" fmla="*/ 992 w 2000"/>
              <a:gd name="T5" fmla="*/ 627 h 1349"/>
              <a:gd name="T6" fmla="*/ 0 w 2000"/>
              <a:gd name="T7" fmla="*/ 1193 h 1349"/>
              <a:gd name="T8" fmla="*/ 0 w 2000"/>
              <a:gd name="T9" fmla="*/ 1349 h 1349"/>
              <a:gd name="T10" fmla="*/ 2000 w 2000"/>
              <a:gd name="T11" fmla="*/ 1349 h 1349"/>
              <a:gd name="T12" fmla="*/ 2000 w 2000"/>
              <a:gd name="T13" fmla="*/ 0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0" h="1349">
                <a:moveTo>
                  <a:pt x="2000" y="0"/>
                </a:moveTo>
                <a:lnTo>
                  <a:pt x="1361" y="0"/>
                </a:lnTo>
                <a:cubicBezTo>
                  <a:pt x="1285" y="208"/>
                  <a:pt x="1168" y="419"/>
                  <a:pt x="992" y="627"/>
                </a:cubicBezTo>
                <a:cubicBezTo>
                  <a:pt x="644" y="1036"/>
                  <a:pt x="259" y="1159"/>
                  <a:pt x="0" y="1193"/>
                </a:cubicBezTo>
                <a:lnTo>
                  <a:pt x="0" y="1349"/>
                </a:lnTo>
                <a:lnTo>
                  <a:pt x="2000" y="1349"/>
                </a:lnTo>
                <a:lnTo>
                  <a:pt x="2000" y="0"/>
                </a:lnTo>
                <a:close/>
              </a:path>
            </a:pathLst>
          </a:custGeom>
          <a:solidFill>
            <a:srgbClr val="7A786C">
              <a:alpha val="15000"/>
            </a:srgbClr>
          </a:solidFill>
          <a:ln>
            <a:noFill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Datumsplatzhalter 4" hidden="1"/>
          <p:cNvSpPr>
            <a:spLocks noGrp="1"/>
          </p:cNvSpPr>
          <p:nvPr>
            <p:ph type="dt" sz="half" idx="15"/>
          </p:nvPr>
        </p:nvSpPr>
        <p:spPr>
          <a:xfrm>
            <a:off x="288034" y="5256684"/>
            <a:ext cx="864000" cy="288000"/>
          </a:xfrm>
        </p:spPr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 hidden="1"/>
          <p:cNvSpPr>
            <a:spLocks noGrp="1"/>
          </p:cNvSpPr>
          <p:nvPr>
            <p:ph type="ftr" sz="quarter" idx="16"/>
          </p:nvPr>
        </p:nvSpPr>
        <p:spPr>
          <a:xfrm>
            <a:off x="2088233" y="5256715"/>
            <a:ext cx="5040000" cy="288000"/>
          </a:xfrm>
        </p:spPr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 hidden="1"/>
          <p:cNvSpPr>
            <a:spLocks noGrp="1"/>
          </p:cNvSpPr>
          <p:nvPr>
            <p:ph type="sldNum" sz="quarter" idx="17"/>
          </p:nvPr>
        </p:nvSpPr>
        <p:spPr>
          <a:xfrm>
            <a:off x="8352992" y="5256684"/>
            <a:ext cx="576000" cy="288000"/>
          </a:xfrm>
        </p:spPr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733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934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68753" y="1223963"/>
            <a:ext cx="2160936" cy="331311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7339" y="1223964"/>
            <a:ext cx="6192000" cy="33120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993" y="1224604"/>
            <a:ext cx="8640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8C15D4-39A9-45F1-8CB5-8CF1A0047248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8377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864" y="1584307"/>
            <a:ext cx="6480000" cy="360000"/>
          </a:xfrm>
        </p:spPr>
        <p:txBody>
          <a:bodyPr wrap="none" bIns="0" anchor="b" anchorCtr="0"/>
          <a:lstStyle>
            <a:lvl1pPr marL="0" indent="0">
              <a:lnSpc>
                <a:spcPts val="2419"/>
              </a:lnSpc>
              <a:spcBef>
                <a:spcPts val="0"/>
              </a:spcBef>
              <a:spcAft>
                <a:spcPts val="0"/>
              </a:spcAft>
              <a:buNone/>
              <a:defRPr sz="2800" cap="all" baseline="0">
                <a:solidFill>
                  <a:schemeClr val="accent1"/>
                </a:solidFill>
                <a:latin typeface="+mj-lt"/>
              </a:defRPr>
            </a:lvl1pPr>
            <a:lvl2pPr marL="4608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21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825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434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042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65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260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868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864" y="1944507"/>
            <a:ext cx="6480000" cy="1728000"/>
          </a:xfrm>
        </p:spPr>
        <p:txBody>
          <a:bodyPr anchor="t"/>
          <a:lstStyle>
            <a:lvl1pPr algn="l">
              <a:lnSpc>
                <a:spcPts val="4435"/>
              </a:lnSpc>
              <a:defRPr sz="4000" b="0" cap="all">
                <a:solidFill>
                  <a:schemeClr val="accent2"/>
                </a:solidFill>
                <a:latin typeface="Exo 2 Semi Bold" pitchFamily="50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6" hidden="1"/>
          <p:cNvSpPr>
            <a:spLocks noGrp="1"/>
          </p:cNvSpPr>
          <p:nvPr>
            <p:ph type="dt" sz="half" idx="10"/>
          </p:nvPr>
        </p:nvSpPr>
        <p:spPr>
          <a:xfrm>
            <a:off x="288034" y="5256684"/>
            <a:ext cx="864000" cy="288000"/>
          </a:xfrm>
        </p:spPr>
        <p:txBody>
          <a:bodyPr/>
          <a:lstStyle/>
          <a:p>
            <a:r>
              <a:rPr lang="de-DE" smtClean="0"/>
              <a:t>17. Mai 2021</a:t>
            </a:r>
            <a:endParaRPr lang="de-DE"/>
          </a:p>
        </p:txBody>
      </p:sp>
      <p:sp>
        <p:nvSpPr>
          <p:cNvPr id="8" name="Fußzeilenplatzhalter 7" hidden="1"/>
          <p:cNvSpPr>
            <a:spLocks noGrp="1"/>
          </p:cNvSpPr>
          <p:nvPr>
            <p:ph type="ftr" sz="quarter" idx="11"/>
          </p:nvPr>
        </p:nvSpPr>
        <p:spPr>
          <a:xfrm>
            <a:off x="2088233" y="5256715"/>
            <a:ext cx="5040000" cy="288000"/>
          </a:xfrm>
        </p:spPr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 dirty="0"/>
          </a:p>
        </p:txBody>
      </p:sp>
      <p:sp>
        <p:nvSpPr>
          <p:cNvPr id="9" name="Foliennummernplatzhalter 8" hidden="1"/>
          <p:cNvSpPr>
            <a:spLocks noGrp="1"/>
          </p:cNvSpPr>
          <p:nvPr>
            <p:ph type="sldNum" sz="quarter" idx="12"/>
          </p:nvPr>
        </p:nvSpPr>
        <p:spPr>
          <a:xfrm>
            <a:off x="8352992" y="5256684"/>
            <a:ext cx="576000" cy="288000"/>
          </a:xfrm>
        </p:spPr>
        <p:txBody>
          <a:bodyPr/>
          <a:lstStyle/>
          <a:p>
            <a:fld id="{527F1E04-A1A3-475C-A843-CFD0985386EF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9"/>
          <p:cNvGrpSpPr>
            <a:grpSpLocks noChangeAspect="1"/>
          </p:cNvGrpSpPr>
          <p:nvPr/>
        </p:nvGrpSpPr>
        <p:grpSpPr>
          <a:xfrm>
            <a:off x="288034" y="288202"/>
            <a:ext cx="1686520" cy="648001"/>
            <a:chOff x="7081838" y="144463"/>
            <a:chExt cx="1871662" cy="71913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8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496" y="1223492"/>
            <a:ext cx="4176000" cy="3313112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528" y="1224604"/>
            <a:ext cx="4176000" cy="3312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60E54F-6E4D-4635-B11B-B4318F29C19E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53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496" y="1224284"/>
            <a:ext cx="4176000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60858" indent="0">
              <a:buNone/>
              <a:defRPr sz="2000" b="1"/>
            </a:lvl2pPr>
            <a:lvl3pPr marL="921715" indent="0">
              <a:buNone/>
              <a:defRPr sz="1800" b="1"/>
            </a:lvl3pPr>
            <a:lvl4pPr marL="1382573" indent="0">
              <a:buNone/>
              <a:defRPr sz="1600" b="1"/>
            </a:lvl4pPr>
            <a:lvl5pPr marL="1843430" indent="0">
              <a:buNone/>
              <a:defRPr sz="1600" b="1"/>
            </a:lvl5pPr>
            <a:lvl6pPr marL="2304288" indent="0">
              <a:buNone/>
              <a:defRPr sz="1600" b="1"/>
            </a:lvl6pPr>
            <a:lvl7pPr marL="2765146" indent="0">
              <a:buNone/>
              <a:defRPr sz="1600" b="1"/>
            </a:lvl7pPr>
            <a:lvl8pPr marL="3226003" indent="0">
              <a:buNone/>
              <a:defRPr sz="1600" b="1"/>
            </a:lvl8pPr>
            <a:lvl9pPr marL="3686861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7786" y="1799828"/>
            <a:ext cx="4176712" cy="2736776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280" y="1224284"/>
            <a:ext cx="4176713" cy="432000"/>
          </a:xfrm>
        </p:spPr>
        <p:txBody>
          <a:bodyPr wrap="none"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all" baseline="0">
                <a:latin typeface="+mj-lt"/>
              </a:defRPr>
            </a:lvl1pPr>
            <a:lvl2pPr marL="460858" indent="0">
              <a:buNone/>
              <a:defRPr sz="2000" b="1"/>
            </a:lvl2pPr>
            <a:lvl3pPr marL="921715" indent="0">
              <a:buNone/>
              <a:defRPr sz="1800" b="1"/>
            </a:lvl3pPr>
            <a:lvl4pPr marL="1382573" indent="0">
              <a:buNone/>
              <a:defRPr sz="1600" b="1"/>
            </a:lvl4pPr>
            <a:lvl5pPr marL="1843430" indent="0">
              <a:buNone/>
              <a:defRPr sz="1600" b="1"/>
            </a:lvl5pPr>
            <a:lvl6pPr marL="2304288" indent="0">
              <a:buNone/>
              <a:defRPr sz="1600" b="1"/>
            </a:lvl6pPr>
            <a:lvl7pPr marL="2765146" indent="0">
              <a:buNone/>
              <a:defRPr sz="1600" b="1"/>
            </a:lvl7pPr>
            <a:lvl8pPr marL="3226003" indent="0">
              <a:buNone/>
              <a:defRPr sz="1600" b="1"/>
            </a:lvl8pPr>
            <a:lvl9pPr marL="3686861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992" y="1800605"/>
            <a:ext cx="4176000" cy="2736000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14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2" y="1223492"/>
            <a:ext cx="1872000" cy="331311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buFont typeface="Arial" panose="020B0604020202020204" pitchFamily="34" charset="0"/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48272" y="1223492"/>
            <a:ext cx="6480720" cy="3313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88034" y="1224235"/>
            <a:ext cx="8640000" cy="86436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88993" y="2376075"/>
            <a:ext cx="8640000" cy="2160528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605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88034" y="1224237"/>
            <a:ext cx="8640000" cy="2160000"/>
          </a:xfrm>
        </p:spPr>
        <p:txBody>
          <a:bodyPr/>
          <a:lstStyle>
            <a:lvl1pPr marL="0" indent="0">
              <a:buNone/>
              <a:defRPr sz="1400"/>
            </a:lvl1pPr>
            <a:lvl2pPr marL="217728" indent="0"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8034" y="3672604"/>
            <a:ext cx="8640000" cy="86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buNone/>
              <a:defRPr sz="1400"/>
            </a:lvl2pPr>
            <a:lvl3pPr marL="435456" indent="0">
              <a:buNone/>
              <a:defRPr sz="1400"/>
            </a:lvl3pPr>
            <a:lvl4pPr marL="653184" indent="0">
              <a:buNone/>
              <a:defRPr sz="1400"/>
            </a:lvl4pPr>
            <a:lvl5pPr marL="870912" indent="0"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85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28803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4752992" y="1224475"/>
            <a:ext cx="4176000" cy="2160000"/>
          </a:xfrm>
        </p:spPr>
        <p:txBody>
          <a:bodyPr/>
          <a:lstStyle>
            <a:lvl1pPr marL="0" indent="0">
              <a:buNone/>
              <a:defRPr/>
            </a:lvl1pPr>
            <a:lvl2pPr marL="217728" indent="0">
              <a:buNone/>
              <a:defRPr/>
            </a:lvl2pPr>
            <a:lvl3pPr marL="435456" indent="0">
              <a:buNone/>
              <a:defRPr/>
            </a:lvl3pPr>
            <a:lvl4pPr marL="653184" indent="0">
              <a:buNone/>
              <a:defRPr/>
            </a:lvl4pPr>
            <a:lvl5pPr marL="870912" indent="0">
              <a:buNone/>
              <a:defRPr/>
            </a:lvl5pPr>
          </a:lstStyle>
          <a:p>
            <a:pPr lvl="0"/>
            <a:r>
              <a:rPr lang="de-DE" dirty="0" smtClean="0"/>
              <a:t> 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288032" y="3672604"/>
            <a:ext cx="8642350" cy="864000"/>
          </a:xfrm>
        </p:spPr>
        <p:txBody>
          <a:bodyPr/>
          <a:lstStyle>
            <a:lvl1pPr marL="0" indent="0">
              <a:spcAft>
                <a:spcPts val="423"/>
              </a:spcAft>
              <a:buNone/>
              <a:defRPr sz="1200">
                <a:latin typeface="+mj-lt"/>
              </a:defRPr>
            </a:lvl1pPr>
            <a:lvl2pPr marL="217728" indent="0">
              <a:spcAft>
                <a:spcPts val="423"/>
              </a:spcAft>
              <a:buNone/>
              <a:defRPr sz="1400"/>
            </a:lvl2pPr>
            <a:lvl3pPr marL="435456" indent="0">
              <a:spcAft>
                <a:spcPts val="423"/>
              </a:spcAft>
              <a:buNone/>
              <a:defRPr sz="1400"/>
            </a:lvl3pPr>
            <a:lvl4pPr marL="653184" indent="0">
              <a:spcAft>
                <a:spcPts val="423"/>
              </a:spcAft>
              <a:buNone/>
              <a:defRPr sz="1400"/>
            </a:lvl4pPr>
            <a:lvl5pPr marL="870912" indent="0">
              <a:spcAft>
                <a:spcPts val="423"/>
              </a:spcAft>
              <a:buNone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6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48992" y="288926"/>
            <a:ext cx="6480000" cy="64727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034" y="1224236"/>
            <a:ext cx="8640000" cy="331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88034" y="4824636"/>
            <a:ext cx="864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88233" y="4824668"/>
            <a:ext cx="5040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52992" y="4824636"/>
            <a:ext cx="576000" cy="288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270BE19-878E-49B4-B10D-69363E6D803F}" type="slidenum">
              <a:rPr lang="de-DE" altLang="x-none" smtClean="0"/>
              <a:pPr>
                <a:defRPr/>
              </a:pPr>
              <a:t>‹Nr.›</a:t>
            </a:fld>
            <a:endParaRPr lang="de-DE" altLang="x-none" dirty="0">
              <a:latin typeface="+mn-lt"/>
            </a:endParaRPr>
          </a:p>
        </p:txBody>
      </p:sp>
      <p:grpSp>
        <p:nvGrpSpPr>
          <p:cNvPr id="7" name="Gruppieren 29"/>
          <p:cNvGrpSpPr>
            <a:grpSpLocks noChangeAspect="1"/>
          </p:cNvGrpSpPr>
          <p:nvPr/>
        </p:nvGrpSpPr>
        <p:grpSpPr>
          <a:xfrm>
            <a:off x="288034" y="288202"/>
            <a:ext cx="1686520" cy="648001"/>
            <a:chOff x="7081838" y="144463"/>
            <a:chExt cx="1871662" cy="719137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081838" y="144463"/>
              <a:ext cx="1871662" cy="71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8216900" y="144463"/>
              <a:ext cx="455612" cy="392112"/>
            </a:xfrm>
            <a:custGeom>
              <a:avLst/>
              <a:gdLst>
                <a:gd name="T0" fmla="*/ 944 w 1277"/>
                <a:gd name="T1" fmla="*/ 552 h 1104"/>
                <a:gd name="T2" fmla="*/ 1277 w 1277"/>
                <a:gd name="T3" fmla="*/ 0 h 1104"/>
                <a:gd name="T4" fmla="*/ 0 w 1277"/>
                <a:gd name="T5" fmla="*/ 0 h 1104"/>
                <a:gd name="T6" fmla="*/ 0 w 1277"/>
                <a:gd name="T7" fmla="*/ 1104 h 1104"/>
                <a:gd name="T8" fmla="*/ 944 w 1277"/>
                <a:gd name="T9" fmla="*/ 55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1104">
                  <a:moveTo>
                    <a:pt x="944" y="552"/>
                  </a:moveTo>
                  <a:cubicBezTo>
                    <a:pt x="1110" y="357"/>
                    <a:pt x="1203" y="197"/>
                    <a:pt x="1277" y="0"/>
                  </a:cubicBezTo>
                  <a:lnTo>
                    <a:pt x="0" y="0"/>
                  </a:lnTo>
                  <a:lnTo>
                    <a:pt x="0" y="1104"/>
                  </a:lnTo>
                  <a:cubicBezTo>
                    <a:pt x="253" y="1070"/>
                    <a:pt x="607" y="949"/>
                    <a:pt x="944" y="552"/>
                  </a:cubicBezTo>
                  <a:close/>
                </a:path>
              </a:pathLst>
            </a:custGeom>
            <a:solidFill>
              <a:srgbClr val="0752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8216900" y="654050"/>
              <a:ext cx="714375" cy="200025"/>
            </a:xfrm>
            <a:prstGeom prst="rect">
              <a:avLst/>
            </a:prstGeom>
            <a:solidFill>
              <a:srgbClr val="EAB9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8216900" y="144463"/>
              <a:ext cx="714375" cy="477837"/>
            </a:xfrm>
            <a:custGeom>
              <a:avLst/>
              <a:gdLst>
                <a:gd name="T0" fmla="*/ 2000 w 2000"/>
                <a:gd name="T1" fmla="*/ 0 h 1349"/>
                <a:gd name="T2" fmla="*/ 1361 w 2000"/>
                <a:gd name="T3" fmla="*/ 0 h 1349"/>
                <a:gd name="T4" fmla="*/ 992 w 2000"/>
                <a:gd name="T5" fmla="*/ 627 h 1349"/>
                <a:gd name="T6" fmla="*/ 0 w 2000"/>
                <a:gd name="T7" fmla="*/ 1193 h 1349"/>
                <a:gd name="T8" fmla="*/ 0 w 2000"/>
                <a:gd name="T9" fmla="*/ 1349 h 1349"/>
                <a:gd name="T10" fmla="*/ 2000 w 2000"/>
                <a:gd name="T11" fmla="*/ 1349 h 1349"/>
                <a:gd name="T12" fmla="*/ 2000 w 2000"/>
                <a:gd name="T13" fmla="*/ 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0" h="1349">
                  <a:moveTo>
                    <a:pt x="2000" y="0"/>
                  </a:moveTo>
                  <a:lnTo>
                    <a:pt x="1361" y="0"/>
                  </a:lnTo>
                  <a:cubicBezTo>
                    <a:pt x="1285" y="208"/>
                    <a:pt x="1168" y="419"/>
                    <a:pt x="992" y="627"/>
                  </a:cubicBezTo>
                  <a:cubicBezTo>
                    <a:pt x="644" y="1036"/>
                    <a:pt x="259" y="1159"/>
                    <a:pt x="0" y="1193"/>
                  </a:cubicBezTo>
                  <a:lnTo>
                    <a:pt x="0" y="1349"/>
                  </a:lnTo>
                  <a:lnTo>
                    <a:pt x="2000" y="1349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8250238" y="690563"/>
              <a:ext cx="95250" cy="131762"/>
            </a:xfrm>
            <a:custGeom>
              <a:avLst/>
              <a:gdLst>
                <a:gd name="T0" fmla="*/ 134 w 264"/>
                <a:gd name="T1" fmla="*/ 318 h 371"/>
                <a:gd name="T2" fmla="*/ 198 w 264"/>
                <a:gd name="T3" fmla="*/ 265 h 371"/>
                <a:gd name="T4" fmla="*/ 132 w 264"/>
                <a:gd name="T5" fmla="*/ 203 h 371"/>
                <a:gd name="T6" fmla="*/ 65 w 264"/>
                <a:gd name="T7" fmla="*/ 203 h 371"/>
                <a:gd name="T8" fmla="*/ 65 w 264"/>
                <a:gd name="T9" fmla="*/ 318 h 371"/>
                <a:gd name="T10" fmla="*/ 134 w 264"/>
                <a:gd name="T11" fmla="*/ 318 h 371"/>
                <a:gd name="T12" fmla="*/ 65 w 264"/>
                <a:gd name="T13" fmla="*/ 53 h 371"/>
                <a:gd name="T14" fmla="*/ 65 w 264"/>
                <a:gd name="T15" fmla="*/ 155 h 371"/>
                <a:gd name="T16" fmla="*/ 131 w 264"/>
                <a:gd name="T17" fmla="*/ 155 h 371"/>
                <a:gd name="T18" fmla="*/ 190 w 264"/>
                <a:gd name="T19" fmla="*/ 103 h 371"/>
                <a:gd name="T20" fmla="*/ 126 w 264"/>
                <a:gd name="T21" fmla="*/ 53 h 371"/>
                <a:gd name="T22" fmla="*/ 65 w 264"/>
                <a:gd name="T23" fmla="*/ 53 h 371"/>
                <a:gd name="T24" fmla="*/ 191 w 264"/>
                <a:gd name="T25" fmla="*/ 180 h 371"/>
                <a:gd name="T26" fmla="*/ 264 w 264"/>
                <a:gd name="T27" fmla="*/ 277 h 371"/>
                <a:gd name="T28" fmla="*/ 145 w 264"/>
                <a:gd name="T29" fmla="*/ 371 h 371"/>
                <a:gd name="T30" fmla="*/ 0 w 264"/>
                <a:gd name="T31" fmla="*/ 367 h 371"/>
                <a:gd name="T32" fmla="*/ 0 w 264"/>
                <a:gd name="T33" fmla="*/ 4 h 371"/>
                <a:gd name="T34" fmla="*/ 129 w 264"/>
                <a:gd name="T35" fmla="*/ 0 h 371"/>
                <a:gd name="T36" fmla="*/ 253 w 264"/>
                <a:gd name="T37" fmla="*/ 95 h 371"/>
                <a:gd name="T38" fmla="*/ 191 w 264"/>
                <a:gd name="T39" fmla="*/ 178 h 371"/>
                <a:gd name="T40" fmla="*/ 191 w 264"/>
                <a:gd name="T41" fmla="*/ 18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371">
                  <a:moveTo>
                    <a:pt x="134" y="318"/>
                  </a:moveTo>
                  <a:cubicBezTo>
                    <a:pt x="183" y="318"/>
                    <a:pt x="198" y="308"/>
                    <a:pt x="198" y="265"/>
                  </a:cubicBezTo>
                  <a:cubicBezTo>
                    <a:pt x="198" y="216"/>
                    <a:pt x="182" y="204"/>
                    <a:pt x="132" y="203"/>
                  </a:cubicBezTo>
                  <a:lnTo>
                    <a:pt x="65" y="203"/>
                  </a:lnTo>
                  <a:lnTo>
                    <a:pt x="65" y="318"/>
                  </a:lnTo>
                  <a:lnTo>
                    <a:pt x="134" y="318"/>
                  </a:lnTo>
                  <a:close/>
                  <a:moveTo>
                    <a:pt x="65" y="53"/>
                  </a:moveTo>
                  <a:lnTo>
                    <a:pt x="65" y="155"/>
                  </a:lnTo>
                  <a:lnTo>
                    <a:pt x="131" y="155"/>
                  </a:lnTo>
                  <a:cubicBezTo>
                    <a:pt x="175" y="155"/>
                    <a:pt x="190" y="145"/>
                    <a:pt x="190" y="103"/>
                  </a:cubicBezTo>
                  <a:cubicBezTo>
                    <a:pt x="190" y="63"/>
                    <a:pt x="174" y="53"/>
                    <a:pt x="126" y="53"/>
                  </a:cubicBezTo>
                  <a:lnTo>
                    <a:pt x="65" y="53"/>
                  </a:lnTo>
                  <a:close/>
                  <a:moveTo>
                    <a:pt x="191" y="180"/>
                  </a:moveTo>
                  <a:cubicBezTo>
                    <a:pt x="245" y="185"/>
                    <a:pt x="264" y="219"/>
                    <a:pt x="264" y="277"/>
                  </a:cubicBezTo>
                  <a:cubicBezTo>
                    <a:pt x="264" y="351"/>
                    <a:pt x="230" y="371"/>
                    <a:pt x="145" y="371"/>
                  </a:cubicBezTo>
                  <a:cubicBezTo>
                    <a:pt x="79" y="371"/>
                    <a:pt x="44" y="371"/>
                    <a:pt x="0" y="367"/>
                  </a:cubicBezTo>
                  <a:lnTo>
                    <a:pt x="0" y="4"/>
                  </a:lnTo>
                  <a:cubicBezTo>
                    <a:pt x="39" y="1"/>
                    <a:pt x="71" y="0"/>
                    <a:pt x="129" y="0"/>
                  </a:cubicBezTo>
                  <a:cubicBezTo>
                    <a:pt x="220" y="0"/>
                    <a:pt x="253" y="20"/>
                    <a:pt x="253" y="95"/>
                  </a:cubicBezTo>
                  <a:cubicBezTo>
                    <a:pt x="253" y="147"/>
                    <a:pt x="235" y="174"/>
                    <a:pt x="191" y="178"/>
                  </a:cubicBezTo>
                  <a:lnTo>
                    <a:pt x="191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8364538" y="688975"/>
              <a:ext cx="106362" cy="133350"/>
            </a:xfrm>
            <a:custGeom>
              <a:avLst/>
              <a:gdLst>
                <a:gd name="T0" fmla="*/ 69 w 299"/>
                <a:gd name="T1" fmla="*/ 188 h 376"/>
                <a:gd name="T2" fmla="*/ 149 w 299"/>
                <a:gd name="T3" fmla="*/ 320 h 376"/>
                <a:gd name="T4" fmla="*/ 230 w 299"/>
                <a:gd name="T5" fmla="*/ 188 h 376"/>
                <a:gd name="T6" fmla="*/ 149 w 299"/>
                <a:gd name="T7" fmla="*/ 56 h 376"/>
                <a:gd name="T8" fmla="*/ 69 w 299"/>
                <a:gd name="T9" fmla="*/ 188 h 376"/>
                <a:gd name="T10" fmla="*/ 299 w 299"/>
                <a:gd name="T11" fmla="*/ 188 h 376"/>
                <a:gd name="T12" fmla="*/ 149 w 299"/>
                <a:gd name="T13" fmla="*/ 376 h 376"/>
                <a:gd name="T14" fmla="*/ 0 w 299"/>
                <a:gd name="T15" fmla="*/ 188 h 376"/>
                <a:gd name="T16" fmla="*/ 149 w 299"/>
                <a:gd name="T17" fmla="*/ 0 h 376"/>
                <a:gd name="T18" fmla="*/ 299 w 299"/>
                <a:gd name="T19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76">
                  <a:moveTo>
                    <a:pt x="69" y="188"/>
                  </a:moveTo>
                  <a:cubicBezTo>
                    <a:pt x="69" y="289"/>
                    <a:pt x="88" y="320"/>
                    <a:pt x="149" y="320"/>
                  </a:cubicBezTo>
                  <a:cubicBezTo>
                    <a:pt x="211" y="320"/>
                    <a:pt x="230" y="289"/>
                    <a:pt x="230" y="188"/>
                  </a:cubicBezTo>
                  <a:cubicBezTo>
                    <a:pt x="230" y="87"/>
                    <a:pt x="211" y="56"/>
                    <a:pt x="149" y="56"/>
                  </a:cubicBezTo>
                  <a:cubicBezTo>
                    <a:pt x="88" y="56"/>
                    <a:pt x="69" y="87"/>
                    <a:pt x="69" y="188"/>
                  </a:cubicBezTo>
                  <a:close/>
                  <a:moveTo>
                    <a:pt x="299" y="188"/>
                  </a:moveTo>
                  <a:cubicBezTo>
                    <a:pt x="299" y="332"/>
                    <a:pt x="260" y="376"/>
                    <a:pt x="149" y="376"/>
                  </a:cubicBezTo>
                  <a:cubicBezTo>
                    <a:pt x="39" y="376"/>
                    <a:pt x="0" y="332"/>
                    <a:pt x="0" y="188"/>
                  </a:cubicBezTo>
                  <a:cubicBezTo>
                    <a:pt x="0" y="44"/>
                    <a:pt x="39" y="0"/>
                    <a:pt x="149" y="0"/>
                  </a:cubicBezTo>
                  <a:cubicBezTo>
                    <a:pt x="260" y="0"/>
                    <a:pt x="299" y="44"/>
                    <a:pt x="299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849630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2 w 295"/>
                <a:gd name="T7" fmla="*/ 343 h 363"/>
                <a:gd name="T8" fmla="*/ 90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4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7" y="363"/>
                    <a:pt x="271" y="363"/>
                  </a:cubicBezTo>
                  <a:lnTo>
                    <a:pt x="219" y="363"/>
                  </a:lnTo>
                  <a:cubicBezTo>
                    <a:pt x="205" y="363"/>
                    <a:pt x="197" y="357"/>
                    <a:pt x="192" y="343"/>
                  </a:cubicBezTo>
                  <a:lnTo>
                    <a:pt x="90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4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629650" y="692150"/>
              <a:ext cx="104775" cy="128587"/>
            </a:xfrm>
            <a:custGeom>
              <a:avLst/>
              <a:gdLst>
                <a:gd name="T0" fmla="*/ 295 w 295"/>
                <a:gd name="T1" fmla="*/ 339 h 363"/>
                <a:gd name="T2" fmla="*/ 271 w 295"/>
                <a:gd name="T3" fmla="*/ 363 h 363"/>
                <a:gd name="T4" fmla="*/ 219 w 295"/>
                <a:gd name="T5" fmla="*/ 363 h 363"/>
                <a:gd name="T6" fmla="*/ 191 w 295"/>
                <a:gd name="T7" fmla="*/ 343 h 363"/>
                <a:gd name="T8" fmla="*/ 89 w 295"/>
                <a:gd name="T9" fmla="*/ 121 h 363"/>
                <a:gd name="T10" fmla="*/ 68 w 295"/>
                <a:gd name="T11" fmla="*/ 67 h 363"/>
                <a:gd name="T12" fmla="*/ 62 w 295"/>
                <a:gd name="T13" fmla="*/ 67 h 363"/>
                <a:gd name="T14" fmla="*/ 65 w 295"/>
                <a:gd name="T15" fmla="*/ 121 h 363"/>
                <a:gd name="T16" fmla="*/ 65 w 295"/>
                <a:gd name="T17" fmla="*/ 363 h 363"/>
                <a:gd name="T18" fmla="*/ 0 w 295"/>
                <a:gd name="T19" fmla="*/ 363 h 363"/>
                <a:gd name="T20" fmla="*/ 0 w 295"/>
                <a:gd name="T21" fmla="*/ 25 h 363"/>
                <a:gd name="T22" fmla="*/ 25 w 295"/>
                <a:gd name="T23" fmla="*/ 0 h 363"/>
                <a:gd name="T24" fmla="*/ 76 w 295"/>
                <a:gd name="T25" fmla="*/ 0 h 363"/>
                <a:gd name="T26" fmla="*/ 103 w 295"/>
                <a:gd name="T27" fmla="*/ 20 h 363"/>
                <a:gd name="T28" fmla="*/ 202 w 295"/>
                <a:gd name="T29" fmla="*/ 237 h 363"/>
                <a:gd name="T30" fmla="*/ 227 w 295"/>
                <a:gd name="T31" fmla="*/ 294 h 363"/>
                <a:gd name="T32" fmla="*/ 233 w 295"/>
                <a:gd name="T33" fmla="*/ 294 h 363"/>
                <a:gd name="T34" fmla="*/ 231 w 295"/>
                <a:gd name="T35" fmla="*/ 235 h 363"/>
                <a:gd name="T36" fmla="*/ 231 w 295"/>
                <a:gd name="T37" fmla="*/ 0 h 363"/>
                <a:gd name="T38" fmla="*/ 295 w 295"/>
                <a:gd name="T39" fmla="*/ 0 h 363"/>
                <a:gd name="T40" fmla="*/ 295 w 295"/>
                <a:gd name="T41" fmla="*/ 33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63">
                  <a:moveTo>
                    <a:pt x="295" y="339"/>
                  </a:moveTo>
                  <a:cubicBezTo>
                    <a:pt x="295" y="355"/>
                    <a:pt x="286" y="363"/>
                    <a:pt x="271" y="363"/>
                  </a:cubicBezTo>
                  <a:lnTo>
                    <a:pt x="219" y="363"/>
                  </a:lnTo>
                  <a:cubicBezTo>
                    <a:pt x="204" y="363"/>
                    <a:pt x="197" y="357"/>
                    <a:pt x="191" y="343"/>
                  </a:cubicBezTo>
                  <a:lnTo>
                    <a:pt x="89" y="121"/>
                  </a:lnTo>
                  <a:cubicBezTo>
                    <a:pt x="83" y="106"/>
                    <a:pt x="72" y="84"/>
                    <a:pt x="68" y="67"/>
                  </a:cubicBezTo>
                  <a:lnTo>
                    <a:pt x="62" y="67"/>
                  </a:lnTo>
                  <a:cubicBezTo>
                    <a:pt x="64" y="85"/>
                    <a:pt x="65" y="104"/>
                    <a:pt x="65" y="121"/>
                  </a:cubicBezTo>
                  <a:lnTo>
                    <a:pt x="65" y="363"/>
                  </a:lnTo>
                  <a:lnTo>
                    <a:pt x="0" y="363"/>
                  </a:lnTo>
                  <a:lnTo>
                    <a:pt x="0" y="25"/>
                  </a:lnTo>
                  <a:cubicBezTo>
                    <a:pt x="0" y="9"/>
                    <a:pt x="9" y="0"/>
                    <a:pt x="25" y="0"/>
                  </a:cubicBezTo>
                  <a:lnTo>
                    <a:pt x="76" y="0"/>
                  </a:lnTo>
                  <a:cubicBezTo>
                    <a:pt x="90" y="0"/>
                    <a:pt x="97" y="7"/>
                    <a:pt x="103" y="20"/>
                  </a:cubicBezTo>
                  <a:lnTo>
                    <a:pt x="202" y="237"/>
                  </a:lnTo>
                  <a:cubicBezTo>
                    <a:pt x="209" y="252"/>
                    <a:pt x="219" y="274"/>
                    <a:pt x="227" y="294"/>
                  </a:cubicBezTo>
                  <a:lnTo>
                    <a:pt x="233" y="294"/>
                  </a:lnTo>
                  <a:cubicBezTo>
                    <a:pt x="232" y="274"/>
                    <a:pt x="231" y="254"/>
                    <a:pt x="231" y="235"/>
                  </a:cubicBezTo>
                  <a:lnTo>
                    <a:pt x="231" y="0"/>
                  </a:lnTo>
                  <a:lnTo>
                    <a:pt x="295" y="0"/>
                  </a:lnTo>
                  <a:lnTo>
                    <a:pt x="295" y="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081838" y="695058"/>
              <a:ext cx="95250" cy="130175"/>
            </a:xfrm>
            <a:custGeom>
              <a:avLst/>
              <a:gdLst>
                <a:gd name="T0" fmla="*/ 267 w 267"/>
                <a:gd name="T1" fmla="*/ 223 h 370"/>
                <a:gd name="T2" fmla="*/ 136 w 267"/>
                <a:gd name="T3" fmla="*/ 370 h 370"/>
                <a:gd name="T4" fmla="*/ 0 w 267"/>
                <a:gd name="T5" fmla="*/ 223 h 370"/>
                <a:gd name="T6" fmla="*/ 0 w 267"/>
                <a:gd name="T7" fmla="*/ 0 h 370"/>
                <a:gd name="T8" fmla="*/ 53 w 267"/>
                <a:gd name="T9" fmla="*/ 0 h 370"/>
                <a:gd name="T10" fmla="*/ 53 w 267"/>
                <a:gd name="T11" fmla="*/ 223 h 370"/>
                <a:gd name="T12" fmla="*/ 134 w 267"/>
                <a:gd name="T13" fmla="*/ 323 h 370"/>
                <a:gd name="T14" fmla="*/ 215 w 267"/>
                <a:gd name="T15" fmla="*/ 223 h 370"/>
                <a:gd name="T16" fmla="*/ 215 w 267"/>
                <a:gd name="T17" fmla="*/ 0 h 370"/>
                <a:gd name="T18" fmla="*/ 267 w 267"/>
                <a:gd name="T19" fmla="*/ 0 h 370"/>
                <a:gd name="T20" fmla="*/ 267 w 267"/>
                <a:gd name="T21" fmla="*/ 22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70">
                  <a:moveTo>
                    <a:pt x="267" y="223"/>
                  </a:moveTo>
                  <a:cubicBezTo>
                    <a:pt x="267" y="330"/>
                    <a:pt x="232" y="370"/>
                    <a:pt x="136" y="370"/>
                  </a:cubicBezTo>
                  <a:cubicBezTo>
                    <a:pt x="36" y="370"/>
                    <a:pt x="0" y="330"/>
                    <a:pt x="0" y="223"/>
                  </a:cubicBezTo>
                  <a:lnTo>
                    <a:pt x="0" y="0"/>
                  </a:lnTo>
                  <a:lnTo>
                    <a:pt x="53" y="0"/>
                  </a:lnTo>
                  <a:lnTo>
                    <a:pt x="53" y="223"/>
                  </a:lnTo>
                  <a:cubicBezTo>
                    <a:pt x="53" y="298"/>
                    <a:pt x="73" y="323"/>
                    <a:pt x="134" y="323"/>
                  </a:cubicBezTo>
                  <a:cubicBezTo>
                    <a:pt x="193" y="323"/>
                    <a:pt x="215" y="298"/>
                    <a:pt x="215" y="223"/>
                  </a:cubicBezTo>
                  <a:lnTo>
                    <a:pt x="215" y="0"/>
                  </a:lnTo>
                  <a:lnTo>
                    <a:pt x="267" y="0"/>
                  </a:lnTo>
                  <a:lnTo>
                    <a:pt x="267" y="22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07250" y="695058"/>
              <a:ext cx="101600" cy="128587"/>
            </a:xfrm>
            <a:custGeom>
              <a:avLst/>
              <a:gdLst>
                <a:gd name="T0" fmla="*/ 284 w 284"/>
                <a:gd name="T1" fmla="*/ 343 h 363"/>
                <a:gd name="T2" fmla="*/ 265 w 284"/>
                <a:gd name="T3" fmla="*/ 363 h 363"/>
                <a:gd name="T4" fmla="*/ 215 w 284"/>
                <a:gd name="T5" fmla="*/ 363 h 363"/>
                <a:gd name="T6" fmla="*/ 192 w 284"/>
                <a:gd name="T7" fmla="*/ 347 h 363"/>
                <a:gd name="T8" fmla="*/ 79 w 284"/>
                <a:gd name="T9" fmla="*/ 100 h 363"/>
                <a:gd name="T10" fmla="*/ 57 w 284"/>
                <a:gd name="T11" fmla="*/ 49 h 363"/>
                <a:gd name="T12" fmla="*/ 50 w 284"/>
                <a:gd name="T13" fmla="*/ 49 h 363"/>
                <a:gd name="T14" fmla="*/ 53 w 284"/>
                <a:gd name="T15" fmla="*/ 100 h 363"/>
                <a:gd name="T16" fmla="*/ 53 w 284"/>
                <a:gd name="T17" fmla="*/ 363 h 363"/>
                <a:gd name="T18" fmla="*/ 0 w 284"/>
                <a:gd name="T19" fmla="*/ 363 h 363"/>
                <a:gd name="T20" fmla="*/ 0 w 284"/>
                <a:gd name="T21" fmla="*/ 21 h 363"/>
                <a:gd name="T22" fmla="*/ 20 w 284"/>
                <a:gd name="T23" fmla="*/ 0 h 363"/>
                <a:gd name="T24" fmla="*/ 68 w 284"/>
                <a:gd name="T25" fmla="*/ 0 h 363"/>
                <a:gd name="T26" fmla="*/ 92 w 284"/>
                <a:gd name="T27" fmla="*/ 17 h 363"/>
                <a:gd name="T28" fmla="*/ 202 w 284"/>
                <a:gd name="T29" fmla="*/ 257 h 363"/>
                <a:gd name="T30" fmla="*/ 227 w 284"/>
                <a:gd name="T31" fmla="*/ 312 h 363"/>
                <a:gd name="T32" fmla="*/ 235 w 284"/>
                <a:gd name="T33" fmla="*/ 312 h 363"/>
                <a:gd name="T34" fmla="*/ 232 w 284"/>
                <a:gd name="T35" fmla="*/ 255 h 363"/>
                <a:gd name="T36" fmla="*/ 232 w 284"/>
                <a:gd name="T37" fmla="*/ 0 h 363"/>
                <a:gd name="T38" fmla="*/ 284 w 284"/>
                <a:gd name="T39" fmla="*/ 0 h 363"/>
                <a:gd name="T40" fmla="*/ 284 w 284"/>
                <a:gd name="T41" fmla="*/ 34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" h="363">
                  <a:moveTo>
                    <a:pt x="284" y="343"/>
                  </a:moveTo>
                  <a:cubicBezTo>
                    <a:pt x="284" y="356"/>
                    <a:pt x="277" y="363"/>
                    <a:pt x="265" y="363"/>
                  </a:cubicBezTo>
                  <a:lnTo>
                    <a:pt x="215" y="363"/>
                  </a:lnTo>
                  <a:cubicBezTo>
                    <a:pt x="203" y="363"/>
                    <a:pt x="197" y="358"/>
                    <a:pt x="192" y="347"/>
                  </a:cubicBezTo>
                  <a:lnTo>
                    <a:pt x="79" y="100"/>
                  </a:lnTo>
                  <a:cubicBezTo>
                    <a:pt x="73" y="86"/>
                    <a:pt x="62" y="64"/>
                    <a:pt x="57" y="49"/>
                  </a:cubicBezTo>
                  <a:lnTo>
                    <a:pt x="50" y="49"/>
                  </a:lnTo>
                  <a:cubicBezTo>
                    <a:pt x="52" y="66"/>
                    <a:pt x="53" y="83"/>
                    <a:pt x="53" y="100"/>
                  </a:cubicBezTo>
                  <a:lnTo>
                    <a:pt x="53" y="363"/>
                  </a:lnTo>
                  <a:lnTo>
                    <a:pt x="0" y="363"/>
                  </a:lnTo>
                  <a:lnTo>
                    <a:pt x="0" y="21"/>
                  </a:lnTo>
                  <a:cubicBezTo>
                    <a:pt x="0" y="7"/>
                    <a:pt x="7" y="0"/>
                    <a:pt x="20" y="0"/>
                  </a:cubicBezTo>
                  <a:lnTo>
                    <a:pt x="68" y="0"/>
                  </a:lnTo>
                  <a:cubicBezTo>
                    <a:pt x="80" y="0"/>
                    <a:pt x="86" y="6"/>
                    <a:pt x="92" y="17"/>
                  </a:cubicBezTo>
                  <a:lnTo>
                    <a:pt x="202" y="257"/>
                  </a:lnTo>
                  <a:cubicBezTo>
                    <a:pt x="208" y="272"/>
                    <a:pt x="219" y="293"/>
                    <a:pt x="227" y="312"/>
                  </a:cubicBezTo>
                  <a:lnTo>
                    <a:pt x="235" y="312"/>
                  </a:lnTo>
                  <a:cubicBezTo>
                    <a:pt x="233" y="293"/>
                    <a:pt x="232" y="274"/>
                    <a:pt x="232" y="255"/>
                  </a:cubicBezTo>
                  <a:lnTo>
                    <a:pt x="232" y="0"/>
                  </a:lnTo>
                  <a:lnTo>
                    <a:pt x="284" y="0"/>
                  </a:lnTo>
                  <a:lnTo>
                    <a:pt x="284" y="343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340600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78701" y="695058"/>
              <a:ext cx="109537" cy="128587"/>
            </a:xfrm>
            <a:custGeom>
              <a:avLst/>
              <a:gdLst>
                <a:gd name="T0" fmla="*/ 199 w 306"/>
                <a:gd name="T1" fmla="*/ 348 h 363"/>
                <a:gd name="T2" fmla="*/ 179 w 306"/>
                <a:gd name="T3" fmla="*/ 363 h 363"/>
                <a:gd name="T4" fmla="*/ 128 w 306"/>
                <a:gd name="T5" fmla="*/ 363 h 363"/>
                <a:gd name="T6" fmla="*/ 108 w 306"/>
                <a:gd name="T7" fmla="*/ 348 h 363"/>
                <a:gd name="T8" fmla="*/ 0 w 306"/>
                <a:gd name="T9" fmla="*/ 0 h 363"/>
                <a:gd name="T10" fmla="*/ 55 w 306"/>
                <a:gd name="T11" fmla="*/ 0 h 363"/>
                <a:gd name="T12" fmla="*/ 137 w 306"/>
                <a:gd name="T13" fmla="*/ 283 h 363"/>
                <a:gd name="T14" fmla="*/ 147 w 306"/>
                <a:gd name="T15" fmla="*/ 323 h 363"/>
                <a:gd name="T16" fmla="*/ 161 w 306"/>
                <a:gd name="T17" fmla="*/ 323 h 363"/>
                <a:gd name="T18" fmla="*/ 171 w 306"/>
                <a:gd name="T19" fmla="*/ 283 h 363"/>
                <a:gd name="T20" fmla="*/ 252 w 306"/>
                <a:gd name="T21" fmla="*/ 0 h 363"/>
                <a:gd name="T22" fmla="*/ 306 w 306"/>
                <a:gd name="T23" fmla="*/ 0 h 363"/>
                <a:gd name="T24" fmla="*/ 199 w 306"/>
                <a:gd name="T25" fmla="*/ 34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363">
                  <a:moveTo>
                    <a:pt x="199" y="348"/>
                  </a:moveTo>
                  <a:cubicBezTo>
                    <a:pt x="197" y="357"/>
                    <a:pt x="189" y="363"/>
                    <a:pt x="179" y="363"/>
                  </a:cubicBezTo>
                  <a:lnTo>
                    <a:pt x="128" y="363"/>
                  </a:lnTo>
                  <a:cubicBezTo>
                    <a:pt x="118" y="363"/>
                    <a:pt x="110" y="357"/>
                    <a:pt x="108" y="348"/>
                  </a:cubicBezTo>
                  <a:lnTo>
                    <a:pt x="0" y="0"/>
                  </a:lnTo>
                  <a:lnTo>
                    <a:pt x="55" y="0"/>
                  </a:lnTo>
                  <a:lnTo>
                    <a:pt x="137" y="283"/>
                  </a:lnTo>
                  <a:cubicBezTo>
                    <a:pt x="140" y="296"/>
                    <a:pt x="143" y="310"/>
                    <a:pt x="147" y="323"/>
                  </a:cubicBezTo>
                  <a:lnTo>
                    <a:pt x="161" y="323"/>
                  </a:lnTo>
                  <a:cubicBezTo>
                    <a:pt x="163" y="310"/>
                    <a:pt x="167" y="296"/>
                    <a:pt x="171" y="283"/>
                  </a:cubicBezTo>
                  <a:lnTo>
                    <a:pt x="252" y="0"/>
                  </a:lnTo>
                  <a:lnTo>
                    <a:pt x="306" y="0"/>
                  </a:lnTo>
                  <a:lnTo>
                    <a:pt x="199" y="348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505700" y="695058"/>
              <a:ext cx="80962" cy="128587"/>
            </a:xfrm>
            <a:custGeom>
              <a:avLst/>
              <a:gdLst>
                <a:gd name="T0" fmla="*/ 228 w 228"/>
                <a:gd name="T1" fmla="*/ 361 h 365"/>
                <a:gd name="T2" fmla="*/ 73 w 228"/>
                <a:gd name="T3" fmla="*/ 365 h 365"/>
                <a:gd name="T4" fmla="*/ 0 w 228"/>
                <a:gd name="T5" fmla="*/ 300 h 365"/>
                <a:gd name="T6" fmla="*/ 0 w 228"/>
                <a:gd name="T7" fmla="*/ 65 h 365"/>
                <a:gd name="T8" fmla="*/ 73 w 228"/>
                <a:gd name="T9" fmla="*/ 0 h 365"/>
                <a:gd name="T10" fmla="*/ 228 w 228"/>
                <a:gd name="T11" fmla="*/ 4 h 365"/>
                <a:gd name="T12" fmla="*/ 226 w 228"/>
                <a:gd name="T13" fmla="*/ 45 h 365"/>
                <a:gd name="T14" fmla="*/ 82 w 228"/>
                <a:gd name="T15" fmla="*/ 45 h 365"/>
                <a:gd name="T16" fmla="*/ 53 w 228"/>
                <a:gd name="T17" fmla="*/ 79 h 365"/>
                <a:gd name="T18" fmla="*/ 53 w 228"/>
                <a:gd name="T19" fmla="*/ 152 h 365"/>
                <a:gd name="T20" fmla="*/ 206 w 228"/>
                <a:gd name="T21" fmla="*/ 152 h 365"/>
                <a:gd name="T22" fmla="*/ 206 w 228"/>
                <a:gd name="T23" fmla="*/ 194 h 365"/>
                <a:gd name="T24" fmla="*/ 53 w 228"/>
                <a:gd name="T25" fmla="*/ 194 h 365"/>
                <a:gd name="T26" fmla="*/ 53 w 228"/>
                <a:gd name="T27" fmla="*/ 287 h 365"/>
                <a:gd name="T28" fmla="*/ 82 w 228"/>
                <a:gd name="T29" fmla="*/ 321 h 365"/>
                <a:gd name="T30" fmla="*/ 226 w 228"/>
                <a:gd name="T31" fmla="*/ 321 h 365"/>
                <a:gd name="T32" fmla="*/ 228 w 228"/>
                <a:gd name="T33" fmla="*/ 36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365">
                  <a:moveTo>
                    <a:pt x="228" y="361"/>
                  </a:moveTo>
                  <a:cubicBezTo>
                    <a:pt x="180" y="365"/>
                    <a:pt x="125" y="365"/>
                    <a:pt x="73" y="365"/>
                  </a:cubicBezTo>
                  <a:cubicBezTo>
                    <a:pt x="27" y="365"/>
                    <a:pt x="0" y="340"/>
                    <a:pt x="0" y="300"/>
                  </a:cubicBezTo>
                  <a:lnTo>
                    <a:pt x="0" y="65"/>
                  </a:lnTo>
                  <a:cubicBezTo>
                    <a:pt x="0" y="25"/>
                    <a:pt x="28" y="0"/>
                    <a:pt x="73" y="0"/>
                  </a:cubicBezTo>
                  <a:cubicBezTo>
                    <a:pt x="125" y="0"/>
                    <a:pt x="180" y="0"/>
                    <a:pt x="228" y="4"/>
                  </a:cubicBezTo>
                  <a:lnTo>
                    <a:pt x="226" y="45"/>
                  </a:lnTo>
                  <a:lnTo>
                    <a:pt x="82" y="45"/>
                  </a:lnTo>
                  <a:cubicBezTo>
                    <a:pt x="61" y="45"/>
                    <a:pt x="53" y="54"/>
                    <a:pt x="53" y="79"/>
                  </a:cubicBezTo>
                  <a:lnTo>
                    <a:pt x="53" y="152"/>
                  </a:lnTo>
                  <a:lnTo>
                    <a:pt x="206" y="152"/>
                  </a:lnTo>
                  <a:lnTo>
                    <a:pt x="206" y="194"/>
                  </a:lnTo>
                  <a:lnTo>
                    <a:pt x="53" y="194"/>
                  </a:lnTo>
                  <a:lnTo>
                    <a:pt x="53" y="287"/>
                  </a:lnTo>
                  <a:cubicBezTo>
                    <a:pt x="53" y="312"/>
                    <a:pt x="61" y="321"/>
                    <a:pt x="82" y="321"/>
                  </a:cubicBezTo>
                  <a:lnTo>
                    <a:pt x="226" y="321"/>
                  </a:lnTo>
                  <a:lnTo>
                    <a:pt x="228" y="361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612063" y="693471"/>
              <a:ext cx="92075" cy="130175"/>
            </a:xfrm>
            <a:custGeom>
              <a:avLst/>
              <a:gdLst>
                <a:gd name="T0" fmla="*/ 126 w 260"/>
                <a:gd name="T1" fmla="*/ 173 h 367"/>
                <a:gd name="T2" fmla="*/ 194 w 260"/>
                <a:gd name="T3" fmla="*/ 108 h 367"/>
                <a:gd name="T4" fmla="*/ 126 w 260"/>
                <a:gd name="T5" fmla="*/ 45 h 367"/>
                <a:gd name="T6" fmla="*/ 52 w 260"/>
                <a:gd name="T7" fmla="*/ 45 h 367"/>
                <a:gd name="T8" fmla="*/ 52 w 260"/>
                <a:gd name="T9" fmla="*/ 173 h 367"/>
                <a:gd name="T10" fmla="*/ 126 w 260"/>
                <a:gd name="T11" fmla="*/ 173 h 367"/>
                <a:gd name="T12" fmla="*/ 204 w 260"/>
                <a:gd name="T13" fmla="*/ 367 h 367"/>
                <a:gd name="T14" fmla="*/ 173 w 260"/>
                <a:gd name="T15" fmla="*/ 254 h 367"/>
                <a:gd name="T16" fmla="*/ 127 w 260"/>
                <a:gd name="T17" fmla="*/ 218 h 367"/>
                <a:gd name="T18" fmla="*/ 52 w 260"/>
                <a:gd name="T19" fmla="*/ 217 h 367"/>
                <a:gd name="T20" fmla="*/ 52 w 260"/>
                <a:gd name="T21" fmla="*/ 367 h 367"/>
                <a:gd name="T22" fmla="*/ 0 w 260"/>
                <a:gd name="T23" fmla="*/ 367 h 367"/>
                <a:gd name="T24" fmla="*/ 0 w 260"/>
                <a:gd name="T25" fmla="*/ 4 h 367"/>
                <a:gd name="T26" fmla="*/ 127 w 260"/>
                <a:gd name="T27" fmla="*/ 0 h 367"/>
                <a:gd name="T28" fmla="*/ 247 w 260"/>
                <a:gd name="T29" fmla="*/ 105 h 367"/>
                <a:gd name="T30" fmla="*/ 180 w 260"/>
                <a:gd name="T31" fmla="*/ 197 h 367"/>
                <a:gd name="T32" fmla="*/ 180 w 260"/>
                <a:gd name="T33" fmla="*/ 200 h 367"/>
                <a:gd name="T34" fmla="*/ 226 w 260"/>
                <a:gd name="T35" fmla="*/ 252 h 367"/>
                <a:gd name="T36" fmla="*/ 260 w 260"/>
                <a:gd name="T37" fmla="*/ 367 h 367"/>
                <a:gd name="T38" fmla="*/ 204 w 260"/>
                <a:gd name="T3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367">
                  <a:moveTo>
                    <a:pt x="126" y="173"/>
                  </a:moveTo>
                  <a:cubicBezTo>
                    <a:pt x="177" y="172"/>
                    <a:pt x="194" y="158"/>
                    <a:pt x="194" y="108"/>
                  </a:cubicBezTo>
                  <a:cubicBezTo>
                    <a:pt x="194" y="58"/>
                    <a:pt x="177" y="45"/>
                    <a:pt x="126" y="45"/>
                  </a:cubicBezTo>
                  <a:cubicBezTo>
                    <a:pt x="98" y="45"/>
                    <a:pt x="72" y="45"/>
                    <a:pt x="52" y="45"/>
                  </a:cubicBezTo>
                  <a:lnTo>
                    <a:pt x="52" y="173"/>
                  </a:lnTo>
                  <a:lnTo>
                    <a:pt x="126" y="173"/>
                  </a:lnTo>
                  <a:close/>
                  <a:moveTo>
                    <a:pt x="204" y="367"/>
                  </a:moveTo>
                  <a:lnTo>
                    <a:pt x="173" y="254"/>
                  </a:lnTo>
                  <a:cubicBezTo>
                    <a:pt x="164" y="228"/>
                    <a:pt x="150" y="218"/>
                    <a:pt x="127" y="218"/>
                  </a:cubicBezTo>
                  <a:lnTo>
                    <a:pt x="52" y="217"/>
                  </a:lnTo>
                  <a:lnTo>
                    <a:pt x="52" y="367"/>
                  </a:lnTo>
                  <a:lnTo>
                    <a:pt x="0" y="367"/>
                  </a:lnTo>
                  <a:lnTo>
                    <a:pt x="0" y="4"/>
                  </a:lnTo>
                  <a:cubicBezTo>
                    <a:pt x="40" y="0"/>
                    <a:pt x="68" y="0"/>
                    <a:pt x="127" y="0"/>
                  </a:cubicBezTo>
                  <a:cubicBezTo>
                    <a:pt x="212" y="0"/>
                    <a:pt x="247" y="23"/>
                    <a:pt x="247" y="105"/>
                  </a:cubicBezTo>
                  <a:cubicBezTo>
                    <a:pt x="247" y="162"/>
                    <a:pt x="229" y="191"/>
                    <a:pt x="180" y="197"/>
                  </a:cubicBezTo>
                  <a:lnTo>
                    <a:pt x="180" y="200"/>
                  </a:lnTo>
                  <a:cubicBezTo>
                    <a:pt x="198" y="205"/>
                    <a:pt x="218" y="221"/>
                    <a:pt x="226" y="252"/>
                  </a:cubicBezTo>
                  <a:lnTo>
                    <a:pt x="260" y="367"/>
                  </a:lnTo>
                  <a:lnTo>
                    <a:pt x="204" y="36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723188" y="691883"/>
              <a:ext cx="85725" cy="133350"/>
            </a:xfrm>
            <a:custGeom>
              <a:avLst/>
              <a:gdLst>
                <a:gd name="T0" fmla="*/ 229 w 243"/>
                <a:gd name="T1" fmla="*/ 11 h 375"/>
                <a:gd name="T2" fmla="*/ 226 w 243"/>
                <a:gd name="T3" fmla="*/ 49 h 375"/>
                <a:gd name="T4" fmla="*/ 122 w 243"/>
                <a:gd name="T5" fmla="*/ 47 h 375"/>
                <a:gd name="T6" fmla="*/ 53 w 243"/>
                <a:gd name="T7" fmla="*/ 97 h 375"/>
                <a:gd name="T8" fmla="*/ 97 w 243"/>
                <a:gd name="T9" fmla="*/ 152 h 375"/>
                <a:gd name="T10" fmla="*/ 169 w 243"/>
                <a:gd name="T11" fmla="*/ 172 h 375"/>
                <a:gd name="T12" fmla="*/ 243 w 243"/>
                <a:gd name="T13" fmla="*/ 276 h 375"/>
                <a:gd name="T14" fmla="*/ 119 w 243"/>
                <a:gd name="T15" fmla="*/ 375 h 375"/>
                <a:gd name="T16" fmla="*/ 5 w 243"/>
                <a:gd name="T17" fmla="*/ 365 h 375"/>
                <a:gd name="T18" fmla="*/ 9 w 243"/>
                <a:gd name="T19" fmla="*/ 326 h 375"/>
                <a:gd name="T20" fmla="*/ 120 w 243"/>
                <a:gd name="T21" fmla="*/ 329 h 375"/>
                <a:gd name="T22" fmla="*/ 189 w 243"/>
                <a:gd name="T23" fmla="*/ 275 h 375"/>
                <a:gd name="T24" fmla="*/ 146 w 243"/>
                <a:gd name="T25" fmla="*/ 219 h 375"/>
                <a:gd name="T26" fmla="*/ 72 w 243"/>
                <a:gd name="T27" fmla="*/ 199 h 375"/>
                <a:gd name="T28" fmla="*/ 0 w 243"/>
                <a:gd name="T29" fmla="*/ 96 h 375"/>
                <a:gd name="T30" fmla="*/ 120 w 243"/>
                <a:gd name="T31" fmla="*/ 0 h 375"/>
                <a:gd name="T32" fmla="*/ 229 w 243"/>
                <a:gd name="T33" fmla="*/ 1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375">
                  <a:moveTo>
                    <a:pt x="229" y="11"/>
                  </a:moveTo>
                  <a:lnTo>
                    <a:pt x="226" y="49"/>
                  </a:lnTo>
                  <a:cubicBezTo>
                    <a:pt x="195" y="48"/>
                    <a:pt x="156" y="47"/>
                    <a:pt x="122" y="47"/>
                  </a:cubicBezTo>
                  <a:cubicBezTo>
                    <a:pt x="72" y="47"/>
                    <a:pt x="53" y="49"/>
                    <a:pt x="53" y="97"/>
                  </a:cubicBezTo>
                  <a:cubicBezTo>
                    <a:pt x="53" y="135"/>
                    <a:pt x="67" y="145"/>
                    <a:pt x="97" y="152"/>
                  </a:cubicBezTo>
                  <a:lnTo>
                    <a:pt x="169" y="172"/>
                  </a:lnTo>
                  <a:cubicBezTo>
                    <a:pt x="225" y="188"/>
                    <a:pt x="243" y="221"/>
                    <a:pt x="243" y="276"/>
                  </a:cubicBezTo>
                  <a:cubicBezTo>
                    <a:pt x="243" y="359"/>
                    <a:pt x="206" y="375"/>
                    <a:pt x="119" y="375"/>
                  </a:cubicBezTo>
                  <a:cubicBezTo>
                    <a:pt x="96" y="375"/>
                    <a:pt x="56" y="374"/>
                    <a:pt x="5" y="365"/>
                  </a:cubicBezTo>
                  <a:lnTo>
                    <a:pt x="9" y="326"/>
                  </a:lnTo>
                  <a:cubicBezTo>
                    <a:pt x="75" y="328"/>
                    <a:pt x="93" y="329"/>
                    <a:pt x="120" y="329"/>
                  </a:cubicBezTo>
                  <a:cubicBezTo>
                    <a:pt x="173" y="328"/>
                    <a:pt x="189" y="320"/>
                    <a:pt x="189" y="275"/>
                  </a:cubicBezTo>
                  <a:cubicBezTo>
                    <a:pt x="189" y="236"/>
                    <a:pt x="175" y="227"/>
                    <a:pt x="146" y="219"/>
                  </a:cubicBezTo>
                  <a:lnTo>
                    <a:pt x="72" y="199"/>
                  </a:lnTo>
                  <a:cubicBezTo>
                    <a:pt x="19" y="184"/>
                    <a:pt x="0" y="151"/>
                    <a:pt x="0" y="96"/>
                  </a:cubicBezTo>
                  <a:cubicBezTo>
                    <a:pt x="0" y="12"/>
                    <a:pt x="38" y="0"/>
                    <a:pt x="120" y="0"/>
                  </a:cubicBezTo>
                  <a:cubicBezTo>
                    <a:pt x="154" y="0"/>
                    <a:pt x="192" y="2"/>
                    <a:pt x="229" y="11"/>
                  </a:cubicBez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Rectangle 19"/>
            <p:cNvSpPr>
              <a:spLocks noChangeArrowheads="1"/>
            </p:cNvSpPr>
            <p:nvPr userDrawn="1"/>
          </p:nvSpPr>
          <p:spPr bwMode="auto">
            <a:xfrm>
              <a:off x="7834312" y="695058"/>
              <a:ext cx="19050" cy="128587"/>
            </a:xfrm>
            <a:prstGeom prst="rect">
              <a:avLst/>
            </a:pr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872413" y="695058"/>
              <a:ext cx="101600" cy="128587"/>
            </a:xfrm>
            <a:custGeom>
              <a:avLst/>
              <a:gdLst>
                <a:gd name="T0" fmla="*/ 168 w 283"/>
                <a:gd name="T1" fmla="*/ 47 h 363"/>
                <a:gd name="T2" fmla="*/ 168 w 283"/>
                <a:gd name="T3" fmla="*/ 363 h 363"/>
                <a:gd name="T4" fmla="*/ 114 w 283"/>
                <a:gd name="T5" fmla="*/ 363 h 363"/>
                <a:gd name="T6" fmla="*/ 114 w 283"/>
                <a:gd name="T7" fmla="*/ 47 h 363"/>
                <a:gd name="T8" fmla="*/ 0 w 283"/>
                <a:gd name="T9" fmla="*/ 47 h 363"/>
                <a:gd name="T10" fmla="*/ 0 w 283"/>
                <a:gd name="T11" fmla="*/ 0 h 363"/>
                <a:gd name="T12" fmla="*/ 283 w 283"/>
                <a:gd name="T13" fmla="*/ 0 h 363"/>
                <a:gd name="T14" fmla="*/ 283 w 283"/>
                <a:gd name="T15" fmla="*/ 47 h 363"/>
                <a:gd name="T16" fmla="*/ 168 w 283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3">
                  <a:moveTo>
                    <a:pt x="168" y="47"/>
                  </a:moveTo>
                  <a:lnTo>
                    <a:pt x="168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47"/>
                  </a:lnTo>
                  <a:lnTo>
                    <a:pt x="168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969250" y="660133"/>
              <a:ext cx="114299" cy="163512"/>
            </a:xfrm>
            <a:custGeom>
              <a:avLst/>
              <a:gdLst>
                <a:gd name="T0" fmla="*/ 199 w 321"/>
                <a:gd name="T1" fmla="*/ 57 h 459"/>
                <a:gd name="T2" fmla="*/ 185 w 321"/>
                <a:gd name="T3" fmla="*/ 43 h 459"/>
                <a:gd name="T4" fmla="*/ 185 w 321"/>
                <a:gd name="T5" fmla="*/ 14 h 459"/>
                <a:gd name="T6" fmla="*/ 199 w 321"/>
                <a:gd name="T7" fmla="*/ 0 h 459"/>
                <a:gd name="T8" fmla="*/ 215 w 321"/>
                <a:gd name="T9" fmla="*/ 0 h 459"/>
                <a:gd name="T10" fmla="*/ 230 w 321"/>
                <a:gd name="T11" fmla="*/ 14 h 459"/>
                <a:gd name="T12" fmla="*/ 230 w 321"/>
                <a:gd name="T13" fmla="*/ 43 h 459"/>
                <a:gd name="T14" fmla="*/ 215 w 321"/>
                <a:gd name="T15" fmla="*/ 57 h 459"/>
                <a:gd name="T16" fmla="*/ 199 w 321"/>
                <a:gd name="T17" fmla="*/ 57 h 459"/>
                <a:gd name="T18" fmla="*/ 176 w 321"/>
                <a:gd name="T19" fmla="*/ 166 h 459"/>
                <a:gd name="T20" fmla="*/ 167 w 321"/>
                <a:gd name="T21" fmla="*/ 137 h 459"/>
                <a:gd name="T22" fmla="*/ 153 w 321"/>
                <a:gd name="T23" fmla="*/ 137 h 459"/>
                <a:gd name="T24" fmla="*/ 144 w 321"/>
                <a:gd name="T25" fmla="*/ 166 h 459"/>
                <a:gd name="T26" fmla="*/ 102 w 321"/>
                <a:gd name="T27" fmla="*/ 304 h 459"/>
                <a:gd name="T28" fmla="*/ 218 w 321"/>
                <a:gd name="T29" fmla="*/ 304 h 459"/>
                <a:gd name="T30" fmla="*/ 176 w 321"/>
                <a:gd name="T31" fmla="*/ 166 h 459"/>
                <a:gd name="T32" fmla="*/ 105 w 321"/>
                <a:gd name="T33" fmla="*/ 57 h 459"/>
                <a:gd name="T34" fmla="*/ 92 w 321"/>
                <a:gd name="T35" fmla="*/ 43 h 459"/>
                <a:gd name="T36" fmla="*/ 92 w 321"/>
                <a:gd name="T37" fmla="*/ 14 h 459"/>
                <a:gd name="T38" fmla="*/ 105 w 321"/>
                <a:gd name="T39" fmla="*/ 0 h 459"/>
                <a:gd name="T40" fmla="*/ 122 w 321"/>
                <a:gd name="T41" fmla="*/ 0 h 459"/>
                <a:gd name="T42" fmla="*/ 136 w 321"/>
                <a:gd name="T43" fmla="*/ 14 h 459"/>
                <a:gd name="T44" fmla="*/ 136 w 321"/>
                <a:gd name="T45" fmla="*/ 43 h 459"/>
                <a:gd name="T46" fmla="*/ 122 w 321"/>
                <a:gd name="T47" fmla="*/ 57 h 459"/>
                <a:gd name="T48" fmla="*/ 105 w 321"/>
                <a:gd name="T49" fmla="*/ 57 h 459"/>
                <a:gd name="T50" fmla="*/ 88 w 321"/>
                <a:gd name="T51" fmla="*/ 350 h 459"/>
                <a:gd name="T52" fmla="*/ 54 w 321"/>
                <a:gd name="T53" fmla="*/ 459 h 459"/>
                <a:gd name="T54" fmla="*/ 0 w 321"/>
                <a:gd name="T55" fmla="*/ 459 h 459"/>
                <a:gd name="T56" fmla="*/ 114 w 321"/>
                <a:gd name="T57" fmla="*/ 110 h 459"/>
                <a:gd name="T58" fmla="*/ 133 w 321"/>
                <a:gd name="T59" fmla="*/ 96 h 459"/>
                <a:gd name="T60" fmla="*/ 187 w 321"/>
                <a:gd name="T61" fmla="*/ 96 h 459"/>
                <a:gd name="T62" fmla="*/ 206 w 321"/>
                <a:gd name="T63" fmla="*/ 110 h 459"/>
                <a:gd name="T64" fmla="*/ 321 w 321"/>
                <a:gd name="T65" fmla="*/ 459 h 459"/>
                <a:gd name="T66" fmla="*/ 266 w 321"/>
                <a:gd name="T67" fmla="*/ 459 h 459"/>
                <a:gd name="T68" fmla="*/ 233 w 321"/>
                <a:gd name="T69" fmla="*/ 350 h 459"/>
                <a:gd name="T70" fmla="*/ 88 w 321"/>
                <a:gd name="T71" fmla="*/ 35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59">
                  <a:moveTo>
                    <a:pt x="199" y="57"/>
                  </a:moveTo>
                  <a:cubicBezTo>
                    <a:pt x="189" y="57"/>
                    <a:pt x="185" y="53"/>
                    <a:pt x="185" y="43"/>
                  </a:cubicBezTo>
                  <a:lnTo>
                    <a:pt x="185" y="14"/>
                  </a:lnTo>
                  <a:cubicBezTo>
                    <a:pt x="185" y="6"/>
                    <a:pt x="189" y="0"/>
                    <a:pt x="199" y="0"/>
                  </a:cubicBezTo>
                  <a:lnTo>
                    <a:pt x="215" y="0"/>
                  </a:lnTo>
                  <a:cubicBezTo>
                    <a:pt x="224" y="0"/>
                    <a:pt x="230" y="6"/>
                    <a:pt x="230" y="14"/>
                  </a:cubicBezTo>
                  <a:lnTo>
                    <a:pt x="230" y="43"/>
                  </a:lnTo>
                  <a:cubicBezTo>
                    <a:pt x="230" y="53"/>
                    <a:pt x="224" y="57"/>
                    <a:pt x="215" y="57"/>
                  </a:cubicBezTo>
                  <a:lnTo>
                    <a:pt x="199" y="57"/>
                  </a:lnTo>
                  <a:close/>
                  <a:moveTo>
                    <a:pt x="176" y="166"/>
                  </a:moveTo>
                  <a:cubicBezTo>
                    <a:pt x="173" y="157"/>
                    <a:pt x="170" y="146"/>
                    <a:pt x="167" y="137"/>
                  </a:cubicBezTo>
                  <a:lnTo>
                    <a:pt x="153" y="137"/>
                  </a:lnTo>
                  <a:cubicBezTo>
                    <a:pt x="150" y="146"/>
                    <a:pt x="147" y="157"/>
                    <a:pt x="144" y="166"/>
                  </a:cubicBezTo>
                  <a:lnTo>
                    <a:pt x="102" y="304"/>
                  </a:lnTo>
                  <a:lnTo>
                    <a:pt x="218" y="304"/>
                  </a:lnTo>
                  <a:lnTo>
                    <a:pt x="176" y="166"/>
                  </a:lnTo>
                  <a:close/>
                  <a:moveTo>
                    <a:pt x="105" y="57"/>
                  </a:moveTo>
                  <a:cubicBezTo>
                    <a:pt x="96" y="57"/>
                    <a:pt x="92" y="53"/>
                    <a:pt x="92" y="43"/>
                  </a:cubicBezTo>
                  <a:lnTo>
                    <a:pt x="92" y="14"/>
                  </a:lnTo>
                  <a:cubicBezTo>
                    <a:pt x="92" y="6"/>
                    <a:pt x="96" y="0"/>
                    <a:pt x="105" y="0"/>
                  </a:cubicBezTo>
                  <a:lnTo>
                    <a:pt x="122" y="0"/>
                  </a:lnTo>
                  <a:cubicBezTo>
                    <a:pt x="132" y="0"/>
                    <a:pt x="136" y="6"/>
                    <a:pt x="136" y="14"/>
                  </a:cubicBezTo>
                  <a:lnTo>
                    <a:pt x="136" y="43"/>
                  </a:lnTo>
                  <a:cubicBezTo>
                    <a:pt x="136" y="53"/>
                    <a:pt x="132" y="57"/>
                    <a:pt x="122" y="57"/>
                  </a:cubicBezTo>
                  <a:lnTo>
                    <a:pt x="105" y="57"/>
                  </a:lnTo>
                  <a:close/>
                  <a:moveTo>
                    <a:pt x="88" y="350"/>
                  </a:moveTo>
                  <a:lnTo>
                    <a:pt x="54" y="459"/>
                  </a:lnTo>
                  <a:lnTo>
                    <a:pt x="0" y="459"/>
                  </a:lnTo>
                  <a:lnTo>
                    <a:pt x="114" y="110"/>
                  </a:lnTo>
                  <a:cubicBezTo>
                    <a:pt x="116" y="102"/>
                    <a:pt x="124" y="96"/>
                    <a:pt x="133" y="96"/>
                  </a:cubicBezTo>
                  <a:lnTo>
                    <a:pt x="187" y="96"/>
                  </a:lnTo>
                  <a:cubicBezTo>
                    <a:pt x="196" y="96"/>
                    <a:pt x="204" y="102"/>
                    <a:pt x="206" y="110"/>
                  </a:cubicBezTo>
                  <a:lnTo>
                    <a:pt x="321" y="459"/>
                  </a:lnTo>
                  <a:lnTo>
                    <a:pt x="266" y="459"/>
                  </a:lnTo>
                  <a:lnTo>
                    <a:pt x="233" y="350"/>
                  </a:lnTo>
                  <a:lnTo>
                    <a:pt x="88" y="350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8078788" y="695058"/>
              <a:ext cx="100012" cy="128587"/>
            </a:xfrm>
            <a:custGeom>
              <a:avLst/>
              <a:gdLst>
                <a:gd name="T0" fmla="*/ 167 w 282"/>
                <a:gd name="T1" fmla="*/ 47 h 363"/>
                <a:gd name="T2" fmla="*/ 167 w 282"/>
                <a:gd name="T3" fmla="*/ 363 h 363"/>
                <a:gd name="T4" fmla="*/ 114 w 282"/>
                <a:gd name="T5" fmla="*/ 363 h 363"/>
                <a:gd name="T6" fmla="*/ 114 w 282"/>
                <a:gd name="T7" fmla="*/ 47 h 363"/>
                <a:gd name="T8" fmla="*/ 0 w 282"/>
                <a:gd name="T9" fmla="*/ 47 h 363"/>
                <a:gd name="T10" fmla="*/ 0 w 282"/>
                <a:gd name="T11" fmla="*/ 0 h 363"/>
                <a:gd name="T12" fmla="*/ 282 w 282"/>
                <a:gd name="T13" fmla="*/ 0 h 363"/>
                <a:gd name="T14" fmla="*/ 282 w 282"/>
                <a:gd name="T15" fmla="*/ 47 h 363"/>
                <a:gd name="T16" fmla="*/ 167 w 282"/>
                <a:gd name="T17" fmla="*/ 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63">
                  <a:moveTo>
                    <a:pt x="167" y="47"/>
                  </a:moveTo>
                  <a:lnTo>
                    <a:pt x="167" y="363"/>
                  </a:lnTo>
                  <a:lnTo>
                    <a:pt x="114" y="363"/>
                  </a:lnTo>
                  <a:lnTo>
                    <a:pt x="11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7"/>
                  </a:lnTo>
                  <a:lnTo>
                    <a:pt x="167" y="47"/>
                  </a:lnTo>
                  <a:close/>
                </a:path>
              </a:pathLst>
            </a:custGeom>
            <a:solidFill>
              <a:srgbClr val="909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287338" y="4824635"/>
            <a:ext cx="86423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 userDrawn="1"/>
        </p:nvSpPr>
        <p:spPr>
          <a:xfrm>
            <a:off x="-6401" y="5143969"/>
            <a:ext cx="9223426" cy="612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</p:sldLayoutIdLst>
  <p:hf hdr="0"/>
  <p:txStyles>
    <p:titleStyle>
      <a:lvl1pPr algn="l" defTabSz="921715" rtl="0" eaLnBrk="1" latinLnBrk="0" hangingPunct="1">
        <a:lnSpc>
          <a:spcPts val="2621"/>
        </a:lnSpc>
        <a:spcBef>
          <a:spcPts val="605"/>
        </a:spcBef>
        <a:buNone/>
        <a:defRPr sz="2400" kern="1200" cap="all" baseline="0">
          <a:solidFill>
            <a:schemeClr val="accent3"/>
          </a:solidFill>
          <a:latin typeface="Exo 2 Semi Bold" pitchFamily="50" charset="0"/>
          <a:ea typeface="+mj-ea"/>
          <a:cs typeface="+mj-cs"/>
        </a:defRPr>
      </a:lvl1pPr>
    </p:titleStyle>
    <p:bodyStyle>
      <a:lvl1pPr marL="217728" indent="-217728" algn="l" defTabSz="921715" rtl="0" eaLnBrk="1" latinLnBrk="0" hangingPunct="1">
        <a:spcBef>
          <a:spcPts val="605"/>
        </a:spcBef>
        <a:spcAft>
          <a:spcPts val="605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435456" indent="-217728" algn="l" defTabSz="921715" rtl="0" eaLnBrk="1" latinLnBrk="0" hangingPunct="1">
        <a:spcBef>
          <a:spcPts val="605"/>
        </a:spcBef>
        <a:spcAft>
          <a:spcPts val="302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2pPr>
      <a:lvl3pPr marL="653184" indent="-217728" algn="l" defTabSz="921715" rtl="0" eaLnBrk="1" latinLnBrk="0" hangingPunct="1">
        <a:spcBef>
          <a:spcPts val="302"/>
        </a:spcBef>
        <a:spcAft>
          <a:spcPts val="302"/>
        </a:spcAft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870912" indent="-217728" algn="l" defTabSz="921715" rtl="0" eaLnBrk="1" latinLnBrk="0" hangingPunct="1">
        <a:spcBef>
          <a:spcPts val="302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1088640" indent="-217728" algn="l" defTabSz="921715" rtl="0" eaLnBrk="1" latinLnBrk="0" hangingPunct="1">
        <a:spcBef>
          <a:spcPts val="0"/>
        </a:spcBef>
        <a:buFont typeface="Calibri" panose="020F0502020204030204" pitchFamily="34" charset="0"/>
        <a:buChar char="−"/>
        <a:defRPr sz="1800" kern="1200">
          <a:solidFill>
            <a:schemeClr val="accent2"/>
          </a:solidFill>
          <a:latin typeface="+mj-lt"/>
          <a:ea typeface="+mn-ea"/>
          <a:cs typeface="+mn-cs"/>
        </a:defRPr>
      </a:lvl5pPr>
      <a:lvl6pPr marL="2534717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95574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56432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17290" indent="-230429" algn="l" defTabSz="9217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58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715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2573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430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288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5146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6003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6861" algn="l" defTabSz="921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te.org/map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784" y="1584403"/>
            <a:ext cx="5040000" cy="863968"/>
          </a:xfrm>
        </p:spPr>
        <p:txBody>
          <a:bodyPr/>
          <a:lstStyle/>
          <a:p>
            <a:r>
              <a:rPr lang="en-US" dirty="0" err="1" smtClean="0"/>
              <a:t>Vorlesung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Netzwerksicherheit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6784" y="2880419"/>
            <a:ext cx="5040000" cy="935896"/>
          </a:xfrm>
        </p:spPr>
        <p:txBody>
          <a:bodyPr/>
          <a:lstStyle/>
          <a:p>
            <a:r>
              <a:rPr lang="en-US" sz="2400" dirty="0" err="1" smtClean="0"/>
              <a:t>Sommersemester</a:t>
            </a:r>
            <a:r>
              <a:rPr lang="en-US" sz="2400" dirty="0" smtClean="0"/>
              <a:t> </a:t>
            </a:r>
            <a:r>
              <a:rPr lang="en-US" sz="2400" dirty="0" smtClean="0"/>
              <a:t>2021</a:t>
            </a:r>
            <a:endParaRPr lang="en-US" sz="2400" dirty="0" smtClean="0"/>
          </a:p>
          <a:p>
            <a:r>
              <a:rPr lang="en-US" sz="2400" dirty="0" smtClean="0"/>
              <a:t>Mo. </a:t>
            </a:r>
            <a:r>
              <a:rPr lang="en-US" sz="2400" dirty="0" smtClean="0"/>
              <a:t>14-16 </a:t>
            </a:r>
            <a:r>
              <a:rPr lang="en-US" sz="2400" dirty="0" err="1" smtClean="0"/>
              <a:t>Uhr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1081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Das Internet-</a:t>
            </a:r>
            <a:r>
              <a:rPr lang="en-US" altLang="x-none" dirty="0" err="1" smtClean="0"/>
              <a:t>Protokoll</a:t>
            </a:r>
            <a:endParaRPr lang="en-US" altLang="x-none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smtClean="0"/>
              <a:t>Internet Protocol (Layer 3, Network/Internet) Version 4</a:t>
            </a:r>
          </a:p>
        </p:txBody>
      </p:sp>
      <p:sp>
        <p:nvSpPr>
          <p:cNvPr id="15364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4BA9EA9-4AB3-4C22-8F95-B0A53A7317A6}" type="slidenum">
              <a:rPr lang="de-DE" smtClean="0"/>
              <a:pPr/>
              <a:t>10</a:t>
            </a:fld>
            <a:endParaRPr lang="de-DE" smtClean="0"/>
          </a:p>
        </p:txBody>
      </p:sp>
      <p:pic>
        <p:nvPicPr>
          <p:cNvPr id="15365" name="Picture 5" descr="5-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239" y="1584275"/>
            <a:ext cx="7576845" cy="31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Das Internet-</a:t>
            </a:r>
            <a:r>
              <a:rPr lang="en-US" altLang="x-none" dirty="0" err="1" smtClean="0"/>
              <a:t>Protokoll</a:t>
            </a:r>
            <a:endParaRPr lang="en-US" altLang="x-none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Internet Protocol (Layer 3, Network/Internet) Version 4</a:t>
            </a:r>
          </a:p>
        </p:txBody>
      </p:sp>
      <p:sp>
        <p:nvSpPr>
          <p:cNvPr id="1638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ADFA58-17E1-4BB2-A759-5428A12BC72B}" type="slidenum">
              <a:rPr lang="de-DE" smtClean="0"/>
              <a:pPr/>
              <a:t>11</a:t>
            </a:fld>
            <a:endParaRPr lang="de-DE" smtClean="0"/>
          </a:p>
        </p:txBody>
      </p:sp>
      <p:pic>
        <p:nvPicPr>
          <p:cNvPr id="16389" name="Picture 5" descr="5-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80" y="1212181"/>
            <a:ext cx="7745663" cy="31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>
          <a:xfrm>
            <a:off x="2504279" y="2864829"/>
            <a:ext cx="4064452" cy="43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73610" y="1212182"/>
            <a:ext cx="9087411" cy="1652647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08812" y="1794269"/>
            <a:ext cx="2613091" cy="120106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lIns="92172" tIns="46086" rIns="92172" bIns="46086">
            <a:spAutoFit/>
          </a:bodyPr>
          <a:lstStyle/>
          <a:p>
            <a:pPr>
              <a:defRPr/>
            </a:pPr>
            <a:r>
              <a:rPr lang="en-US" sz="2400" dirty="0" err="1" smtClean="0">
                <a:latin typeface="+mn-lt"/>
              </a:rPr>
              <a:t>Identifiziert</a:t>
            </a:r>
            <a:r>
              <a:rPr lang="en-US" sz="2400" dirty="0" smtClean="0">
                <a:latin typeface="+mn-lt"/>
              </a:rPr>
              <a:t> den Sender </a:t>
            </a:r>
            <a:r>
              <a:rPr lang="en-US" sz="2400" dirty="0" err="1" smtClean="0">
                <a:latin typeface="+mn-lt"/>
              </a:rPr>
              <a:t>eines</a:t>
            </a:r>
            <a:r>
              <a:rPr lang="en-US" sz="2400" dirty="0" smtClean="0">
                <a:latin typeface="+mn-lt"/>
              </a:rPr>
              <a:t> IP-</a:t>
            </a:r>
            <a:r>
              <a:rPr lang="en-US" sz="2400" dirty="0" err="1" smtClean="0">
                <a:latin typeface="+mn-lt"/>
              </a:rPr>
              <a:t>Datenpakets</a:t>
            </a:r>
            <a:endParaRPr lang="en-US" sz="2400" dirty="0">
              <a:latin typeface="+mn-lt"/>
            </a:endParaRPr>
          </a:p>
        </p:txBody>
      </p:sp>
      <p:cxnSp>
        <p:nvCxnSpPr>
          <p:cNvPr id="12" name="Gerade Verbindung 11"/>
          <p:cNvCxnSpPr>
            <a:stCxn id="10" idx="2"/>
            <a:endCxn id="7" idx="2"/>
          </p:cNvCxnSpPr>
          <p:nvPr/>
        </p:nvCxnSpPr>
        <p:spPr>
          <a:xfrm>
            <a:off x="1415358" y="2995337"/>
            <a:ext cx="1088921" cy="873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0" y="3571734"/>
            <a:ext cx="9161019" cy="817323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2576287" y="3245287"/>
            <a:ext cx="4064452" cy="435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6495123" y="1830274"/>
            <a:ext cx="2611490" cy="120106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lIns="92172" tIns="46086" rIns="92172" bIns="46086">
            <a:spAutoFit/>
          </a:bodyPr>
          <a:lstStyle/>
          <a:p>
            <a:pPr>
              <a:defRPr/>
            </a:pPr>
            <a:r>
              <a:rPr lang="en-US" sz="2400" dirty="0" err="1" smtClean="0">
                <a:latin typeface="+mn-lt"/>
              </a:rPr>
              <a:t>Identifiziert</a:t>
            </a:r>
            <a:r>
              <a:rPr lang="en-US" sz="2400" dirty="0" smtClean="0">
                <a:latin typeface="+mn-lt"/>
              </a:rPr>
              <a:t> den </a:t>
            </a:r>
            <a:r>
              <a:rPr lang="en-US" sz="2400" dirty="0" err="1" smtClean="0">
                <a:latin typeface="+mn-lt"/>
              </a:rPr>
              <a:t>Empfänger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eines</a:t>
            </a:r>
            <a:r>
              <a:rPr lang="en-US" sz="2400" dirty="0" smtClean="0">
                <a:latin typeface="+mn-lt"/>
              </a:rPr>
              <a:t> IP-</a:t>
            </a:r>
            <a:r>
              <a:rPr lang="en-US" sz="2400" dirty="0" err="1" smtClean="0">
                <a:latin typeface="+mn-lt"/>
              </a:rPr>
              <a:t>Datenpakets</a:t>
            </a:r>
            <a:endParaRPr lang="en-US" sz="2400" dirty="0">
              <a:latin typeface="+mn-lt"/>
            </a:endParaRPr>
          </a:p>
        </p:txBody>
      </p:sp>
      <p:cxnSp>
        <p:nvCxnSpPr>
          <p:cNvPr id="21" name="Gerade Verbindung 20"/>
          <p:cNvCxnSpPr>
            <a:stCxn id="17" idx="2"/>
            <a:endCxn id="9" idx="6"/>
          </p:cNvCxnSpPr>
          <p:nvPr/>
        </p:nvCxnSpPr>
        <p:spPr>
          <a:xfrm flipH="1">
            <a:off x="6640739" y="3031342"/>
            <a:ext cx="1160129" cy="4317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12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Internet-</a:t>
            </a:r>
            <a:r>
              <a:rPr lang="en-US" altLang="x-none" dirty="0" err="1" smtClean="0"/>
              <a:t>Kommunikation</a:t>
            </a:r>
            <a:endParaRPr lang="en-US" altLang="x-none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smtClean="0"/>
              <a:t>Wie Alice und Bob über das Internet kommunizieren</a:t>
            </a:r>
          </a:p>
        </p:txBody>
      </p:sp>
      <p:sp>
        <p:nvSpPr>
          <p:cNvPr id="18437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1DA9AE-2FF8-4EBF-A85C-743656465429}" type="slidenum">
              <a:rPr lang="de-DE" smtClean="0"/>
              <a:pPr/>
              <a:t>13</a:t>
            </a:fld>
            <a:endParaRPr lang="de-DE" smtClean="0"/>
          </a:p>
        </p:txBody>
      </p:sp>
      <p:grpSp>
        <p:nvGrpSpPr>
          <p:cNvPr id="28" name="Gruppieren 27"/>
          <p:cNvGrpSpPr/>
          <p:nvPr/>
        </p:nvGrpSpPr>
        <p:grpSpPr>
          <a:xfrm>
            <a:off x="108812" y="1574126"/>
            <a:ext cx="8564650" cy="3374996"/>
            <a:chOff x="108812" y="1574126"/>
            <a:chExt cx="8564650" cy="3374996"/>
          </a:xfrm>
        </p:grpSpPr>
        <p:cxnSp>
          <p:nvCxnSpPr>
            <p:cNvPr id="36" name="Gerade Verbindung 35"/>
            <p:cNvCxnSpPr/>
            <p:nvPr/>
          </p:nvCxnSpPr>
          <p:spPr>
            <a:xfrm>
              <a:off x="4462897" y="1784588"/>
              <a:ext cx="0" cy="913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2088233" y="2697925"/>
              <a:ext cx="46853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>
              <a:stCxn id="21" idx="2"/>
            </p:cNvCxnSpPr>
            <p:nvPr/>
          </p:nvCxnSpPr>
          <p:spPr>
            <a:xfrm>
              <a:off x="6786355" y="2908417"/>
              <a:ext cx="0" cy="8288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>
              <a:off x="2141038" y="2660720"/>
              <a:ext cx="12801" cy="10777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1" name="Picture 9" descr="C:\Users\matthias\AppData\Local\Microsoft\Windows\Temporary Internet Files\Content.IE5\QQA16TS9\computer-silhouette[1]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95379" y="3552453"/>
              <a:ext cx="980909" cy="735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2" name="Picture 4" descr="http://wikis.zum.de/rmg/images/b/b4/Alice_grinsend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055" y="3737281"/>
              <a:ext cx="1161729" cy="871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3" name="Picture 8" descr="http://wikis.zum.de/rmg/images/9/92/Bob_neutral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17616" y="3737281"/>
              <a:ext cx="1161729" cy="871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4" name="Picture 9" descr="C:\Users\matthias\AppData\Local\Microsoft\Windows\Temporary Internet Files\Content.IE5\QQA16TS9\computer-silhouette[1]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86312" y="3552453"/>
              <a:ext cx="980909" cy="735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445" name="Gruppieren 18"/>
            <p:cNvGrpSpPr>
              <a:grpSpLocks/>
            </p:cNvGrpSpPr>
            <p:nvPr/>
          </p:nvGrpSpPr>
          <p:grpSpPr bwMode="auto">
            <a:xfrm>
              <a:off x="5698234" y="2262260"/>
              <a:ext cx="2176242" cy="795720"/>
              <a:chOff x="1757790" y="2241382"/>
              <a:chExt cx="859028" cy="418221"/>
            </a:xfrm>
          </p:grpSpPr>
          <p:sp>
            <p:nvSpPr>
              <p:cNvPr id="18453" name="Freeform 84"/>
              <p:cNvSpPr>
                <a:spLocks/>
              </p:cNvSpPr>
              <p:nvPr/>
            </p:nvSpPr>
            <p:spPr bwMode="auto">
              <a:xfrm>
                <a:off x="1817561" y="2241382"/>
                <a:ext cx="597068" cy="418221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TextBox 1"/>
              <p:cNvSpPr txBox="1">
                <a:spLocks noChangeArrowheads="1"/>
              </p:cNvSpPr>
              <p:nvPr/>
            </p:nvSpPr>
            <p:spPr bwMode="auto">
              <a:xfrm>
                <a:off x="1757790" y="2260306"/>
                <a:ext cx="859028" cy="320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 err="1">
                    <a:latin typeface="+mn-lt"/>
                  </a:rPr>
                  <a:t>Accessnet</a:t>
                </a: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>
                    <a:latin typeface="+mn-lt"/>
                  </a:rPr>
                  <a:t>(ISP)</a:t>
                </a:r>
              </a:p>
            </p:txBody>
          </p:sp>
        </p:grpSp>
        <p:grpSp>
          <p:nvGrpSpPr>
            <p:cNvPr id="18446" name="Gruppieren 30"/>
            <p:cNvGrpSpPr>
              <a:grpSpLocks/>
            </p:cNvGrpSpPr>
            <p:nvPr/>
          </p:nvGrpSpPr>
          <p:grpSpPr bwMode="auto">
            <a:xfrm>
              <a:off x="1051317" y="2274261"/>
              <a:ext cx="2176242" cy="794519"/>
              <a:chOff x="1757790" y="2241382"/>
              <a:chExt cx="859028" cy="418221"/>
            </a:xfrm>
          </p:grpSpPr>
          <p:sp>
            <p:nvSpPr>
              <p:cNvPr id="18451" name="Freeform 84"/>
              <p:cNvSpPr>
                <a:spLocks/>
              </p:cNvSpPr>
              <p:nvPr/>
            </p:nvSpPr>
            <p:spPr bwMode="auto">
              <a:xfrm>
                <a:off x="1817561" y="2241382"/>
                <a:ext cx="597068" cy="418221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TextBox 1"/>
              <p:cNvSpPr txBox="1">
                <a:spLocks noChangeArrowheads="1"/>
              </p:cNvSpPr>
              <p:nvPr/>
            </p:nvSpPr>
            <p:spPr bwMode="auto">
              <a:xfrm>
                <a:off x="1757790" y="2260335"/>
                <a:ext cx="859028" cy="321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 err="1">
                    <a:latin typeface="+mn-lt"/>
                  </a:rPr>
                  <a:t>Accessnet</a:t>
                </a: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endParaRPr lang="en-US" sz="2400" dirty="0">
                  <a:latin typeface="+mn-lt"/>
                </a:endParaRPr>
              </a:p>
              <a:p>
                <a:pPr algn="ctr">
                  <a:lnSpc>
                    <a:spcPts val="1008"/>
                  </a:lnSpc>
                  <a:defRPr/>
                </a:pPr>
                <a:r>
                  <a:rPr lang="en-US" sz="2400" dirty="0">
                    <a:latin typeface="+mn-lt"/>
                  </a:rPr>
                  <a:t>(ISP)</a:t>
                </a:r>
              </a:p>
            </p:txBody>
          </p:sp>
        </p:grpSp>
        <p:sp>
          <p:nvSpPr>
            <p:cNvPr id="18447" name="Textfeld 33"/>
            <p:cNvSpPr txBox="1">
              <a:spLocks noChangeArrowheads="1"/>
            </p:cNvSpPr>
            <p:nvPr/>
          </p:nvSpPr>
          <p:spPr bwMode="auto">
            <a:xfrm>
              <a:off x="2005645" y="1574126"/>
              <a:ext cx="4918274" cy="64707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>
              <a:spAutoFit/>
            </a:bodyPr>
            <a:lstStyle/>
            <a:p>
              <a:r>
                <a:rPr lang="de-DE" altLang="de-DE" dirty="0" smtClean="0"/>
                <a:t>Angenommen, es gibt eine direkte Verbindung</a:t>
              </a:r>
              <a:br>
                <a:rPr lang="de-DE" altLang="de-DE" dirty="0" smtClean="0"/>
              </a:br>
              <a:r>
                <a:rPr lang="de-DE" altLang="de-DE" dirty="0" smtClean="0"/>
                <a:t>zwischen dem ISP von Alice und dem von Bob</a:t>
              </a:r>
              <a:endParaRPr lang="de-DE" altLang="de-DE" dirty="0"/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08812" y="4669900"/>
              <a:ext cx="8181142" cy="279222"/>
            </a:xfrm>
            <a:prstGeom prst="rect">
              <a:avLst/>
            </a:prstGeom>
            <a:noFill/>
          </p:spPr>
          <p:txBody>
            <a:bodyPr wrap="none" lIns="92172" tIns="46086" rIns="92172" bIns="46086">
              <a:spAutoFit/>
            </a:bodyPr>
            <a:lstStyle/>
            <a:p>
              <a:pPr>
                <a:defRPr/>
              </a:pPr>
              <a:r>
                <a:rPr lang="de-DE" sz="1200" dirty="0"/>
                <a:t>Alice </a:t>
              </a:r>
              <a:r>
                <a:rPr lang="de-DE" sz="1200" dirty="0" err="1"/>
                <a:t>and</a:t>
              </a:r>
              <a:r>
                <a:rPr lang="de-DE" sz="1200" dirty="0"/>
                <a:t> Bob </a:t>
              </a:r>
              <a:r>
                <a:rPr lang="de-DE" sz="1200" dirty="0" err="1"/>
                <a:t>images</a:t>
              </a:r>
              <a:r>
                <a:rPr lang="de-DE" sz="1200" dirty="0"/>
                <a:t> </a:t>
              </a:r>
              <a:r>
                <a:rPr lang="de-DE" sz="1200" dirty="0" err="1"/>
                <a:t>from</a:t>
              </a:r>
              <a:r>
                <a:rPr lang="de-DE" sz="1200" dirty="0"/>
                <a:t> http://wikis.zum.de/rmg/Benutzer:Deininger_Matthias/Facharbeit/Alice_Bob_und_Mallory </a:t>
              </a:r>
              <a:endParaRPr lang="de-DE" sz="1200" dirty="0">
                <a:latin typeface="+mn-lt"/>
              </a:endParaRPr>
            </a:p>
          </p:txBody>
        </p:sp>
        <p:sp>
          <p:nvSpPr>
            <p:cNvPr id="18449" name="Textfeld 38"/>
            <p:cNvSpPr txBox="1">
              <a:spLocks noChangeArrowheads="1"/>
            </p:cNvSpPr>
            <p:nvPr/>
          </p:nvSpPr>
          <p:spPr bwMode="auto">
            <a:xfrm>
              <a:off x="112014" y="3185198"/>
              <a:ext cx="1931210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>
              <a:spAutoFit/>
            </a:bodyPr>
            <a:lstStyle/>
            <a:p>
              <a:r>
                <a:rPr lang="de-DE" altLang="de-DE"/>
                <a:t>131.220.240.100</a:t>
              </a:r>
            </a:p>
          </p:txBody>
        </p:sp>
        <p:sp>
          <p:nvSpPr>
            <p:cNvPr id="18450" name="Textfeld 39"/>
            <p:cNvSpPr txBox="1">
              <a:spLocks noChangeArrowheads="1"/>
            </p:cNvSpPr>
            <p:nvPr/>
          </p:nvSpPr>
          <p:spPr bwMode="auto">
            <a:xfrm>
              <a:off x="7000781" y="3199601"/>
              <a:ext cx="1672681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>
              <a:spAutoFit/>
            </a:bodyPr>
            <a:lstStyle/>
            <a:p>
              <a:r>
                <a:rPr lang="de-DE" altLang="de-DE"/>
                <a:t>74.100.129.53</a:t>
              </a:r>
            </a:p>
          </p:txBody>
        </p:sp>
      </p:grp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uppieren 44"/>
          <p:cNvGrpSpPr>
            <a:grpSpLocks/>
          </p:cNvGrpSpPr>
          <p:nvPr/>
        </p:nvGrpSpPr>
        <p:grpSpPr bwMode="auto">
          <a:xfrm>
            <a:off x="2305858" y="2463891"/>
            <a:ext cx="4387688" cy="327649"/>
            <a:chOff x="2288014" y="3031909"/>
            <a:chExt cx="4351948" cy="434142"/>
          </a:xfrm>
        </p:grpSpPr>
        <p:cxnSp>
          <p:nvCxnSpPr>
            <p:cNvPr id="39" name="Gerade Verbindung 38"/>
            <p:cNvCxnSpPr/>
            <p:nvPr/>
          </p:nvCxnSpPr>
          <p:spPr>
            <a:xfrm>
              <a:off x="2288014" y="3303844"/>
              <a:ext cx="1276064" cy="365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/>
            <p:cNvCxnSpPr/>
            <p:nvPr/>
          </p:nvCxnSpPr>
          <p:spPr>
            <a:xfrm>
              <a:off x="3368858" y="3429474"/>
              <a:ext cx="1274477" cy="365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/>
            <p:cNvCxnSpPr/>
            <p:nvPr/>
          </p:nvCxnSpPr>
          <p:spPr>
            <a:xfrm>
              <a:off x="5363898" y="3031909"/>
              <a:ext cx="1276064" cy="365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41"/>
            <p:cNvCxnSpPr/>
            <p:nvPr/>
          </p:nvCxnSpPr>
          <p:spPr>
            <a:xfrm flipV="1">
              <a:off x="4427484" y="3031909"/>
              <a:ext cx="936415" cy="3975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Gerade Verbindung 35"/>
          <p:cNvCxnSpPr/>
          <p:nvPr/>
        </p:nvCxnSpPr>
        <p:spPr>
          <a:xfrm>
            <a:off x="4462897" y="1784588"/>
            <a:ext cx="0" cy="91333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Internet-</a:t>
            </a:r>
            <a:r>
              <a:rPr lang="en-US" altLang="x-none" dirty="0" err="1" smtClean="0"/>
              <a:t>Kommunikation</a:t>
            </a:r>
            <a:endParaRPr lang="en-US" altLang="x-none" dirty="0" smtClean="0"/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Wie</a:t>
            </a:r>
            <a:r>
              <a:rPr lang="en-US" altLang="de-DE" dirty="0" smtClean="0"/>
              <a:t> Alice und Bob </a:t>
            </a:r>
            <a:r>
              <a:rPr lang="en-US" altLang="de-DE" dirty="0" err="1" smtClean="0"/>
              <a:t>über</a:t>
            </a:r>
            <a:r>
              <a:rPr lang="en-US" altLang="de-DE" dirty="0" smtClean="0"/>
              <a:t> das Internet </a:t>
            </a:r>
            <a:r>
              <a:rPr lang="en-US" altLang="de-DE" dirty="0" err="1" smtClean="0"/>
              <a:t>kommunizieren</a:t>
            </a:r>
            <a:endParaRPr lang="en-US" altLang="de-DE" dirty="0" smtClean="0"/>
          </a:p>
          <a:p>
            <a:pPr>
              <a:buFont typeface="Wingdings" pitchFamily="2" charset="2"/>
              <a:buChar char="§"/>
            </a:pPr>
            <a:endParaRPr lang="en-US" altLang="de-DE" dirty="0" smtClean="0"/>
          </a:p>
        </p:txBody>
      </p:sp>
      <p:sp>
        <p:nvSpPr>
          <p:cNvPr id="19462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774E14-D007-4748-9A85-87B3F3676C84}" type="slidenum">
              <a:rPr lang="de-DE" smtClean="0"/>
              <a:pPr/>
              <a:t>14</a:t>
            </a:fld>
            <a:endParaRPr lang="de-DE" smtClean="0"/>
          </a:p>
        </p:txBody>
      </p:sp>
      <p:cxnSp>
        <p:nvCxnSpPr>
          <p:cNvPr id="23" name="Gerade Verbindung 22"/>
          <p:cNvCxnSpPr>
            <a:stCxn id="21" idx="2"/>
          </p:cNvCxnSpPr>
          <p:nvPr/>
        </p:nvCxnSpPr>
        <p:spPr>
          <a:xfrm>
            <a:off x="6786355" y="2908417"/>
            <a:ext cx="0" cy="828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>
            <a:off x="2141038" y="2660720"/>
            <a:ext cx="12801" cy="10777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552453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737281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737281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8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552453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69" name="Gruppieren 18"/>
          <p:cNvGrpSpPr>
            <a:grpSpLocks/>
          </p:cNvGrpSpPr>
          <p:nvPr/>
        </p:nvGrpSpPr>
        <p:grpSpPr bwMode="auto">
          <a:xfrm>
            <a:off x="5698234" y="2262260"/>
            <a:ext cx="2176242" cy="795720"/>
            <a:chOff x="1757790" y="2241382"/>
            <a:chExt cx="859028" cy="418221"/>
          </a:xfrm>
        </p:grpSpPr>
        <p:sp>
          <p:nvSpPr>
            <p:cNvPr id="19485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TextBox 1"/>
            <p:cNvSpPr txBox="1">
              <a:spLocks noChangeArrowheads="1"/>
            </p:cNvSpPr>
            <p:nvPr/>
          </p:nvSpPr>
          <p:spPr bwMode="auto">
            <a:xfrm>
              <a:off x="1757790" y="2260306"/>
              <a:ext cx="859028" cy="320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grpSp>
        <p:nvGrpSpPr>
          <p:cNvPr id="19470" name="Gruppieren 30"/>
          <p:cNvGrpSpPr>
            <a:grpSpLocks/>
          </p:cNvGrpSpPr>
          <p:nvPr/>
        </p:nvGrpSpPr>
        <p:grpSpPr bwMode="auto">
          <a:xfrm>
            <a:off x="1051317" y="2274261"/>
            <a:ext cx="2176242" cy="794519"/>
            <a:chOff x="1757790" y="2241382"/>
            <a:chExt cx="859028" cy="418221"/>
          </a:xfrm>
        </p:grpSpPr>
        <p:sp>
          <p:nvSpPr>
            <p:cNvPr id="19483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TextBox 1"/>
            <p:cNvSpPr txBox="1">
              <a:spLocks noChangeArrowheads="1"/>
            </p:cNvSpPr>
            <p:nvPr/>
          </p:nvSpPr>
          <p:spPr bwMode="auto">
            <a:xfrm>
              <a:off x="1757790" y="2260335"/>
              <a:ext cx="859028" cy="32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sp>
        <p:nvSpPr>
          <p:cNvPr id="19471" name="Textfeld 33"/>
          <p:cNvSpPr txBox="1">
            <a:spLocks noChangeArrowheads="1"/>
          </p:cNvSpPr>
          <p:nvPr/>
        </p:nvSpPr>
        <p:spPr bwMode="auto">
          <a:xfrm>
            <a:off x="1944216" y="1580829"/>
            <a:ext cx="5033690" cy="6470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 dirty="0" smtClean="0"/>
              <a:t>Angenommen, es gibt keine direkte Verbindung</a:t>
            </a:r>
            <a:br>
              <a:rPr lang="de-DE" altLang="de-DE" dirty="0" smtClean="0"/>
            </a:br>
            <a:r>
              <a:rPr lang="de-DE" altLang="de-DE" dirty="0" smtClean="0"/>
              <a:t>zwischen dem ISP von Alice und dem von Bob</a:t>
            </a:r>
            <a:endParaRPr lang="de-DE" altLang="de-DE" dirty="0"/>
          </a:p>
        </p:txBody>
      </p:sp>
      <p:grpSp>
        <p:nvGrpSpPr>
          <p:cNvPr id="19472" name="Gruppieren 26"/>
          <p:cNvGrpSpPr>
            <a:grpSpLocks/>
          </p:cNvGrpSpPr>
          <p:nvPr/>
        </p:nvGrpSpPr>
        <p:grpSpPr bwMode="auto">
          <a:xfrm>
            <a:off x="3157153" y="2556303"/>
            <a:ext cx="652405" cy="366008"/>
            <a:chOff x="1825540" y="2241382"/>
            <a:chExt cx="648044" cy="483110"/>
          </a:xfrm>
        </p:grpSpPr>
        <p:sp>
          <p:nvSpPr>
            <p:cNvPr id="19481" name="Freeform 84"/>
            <p:cNvSpPr>
              <a:spLocks/>
            </p:cNvSpPr>
            <p:nvPr/>
          </p:nvSpPr>
          <p:spPr bwMode="auto">
            <a:xfrm>
              <a:off x="1825540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82" name="TextBox 1"/>
            <p:cNvSpPr txBox="1">
              <a:spLocks noChangeArrowheads="1"/>
            </p:cNvSpPr>
            <p:nvPr/>
          </p:nvSpPr>
          <p:spPr bwMode="auto">
            <a:xfrm>
              <a:off x="1890646" y="2260383"/>
              <a:ext cx="582938" cy="464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access</a:t>
              </a:r>
            </a:p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net</a:t>
              </a:r>
            </a:p>
          </p:txBody>
        </p:sp>
      </p:grpSp>
      <p:grpSp>
        <p:nvGrpSpPr>
          <p:cNvPr id="19473" name="Gruppieren 27"/>
          <p:cNvGrpSpPr>
            <a:grpSpLocks/>
          </p:cNvGrpSpPr>
          <p:nvPr/>
        </p:nvGrpSpPr>
        <p:grpSpPr bwMode="auto">
          <a:xfrm>
            <a:off x="4173265" y="2654719"/>
            <a:ext cx="652405" cy="366008"/>
            <a:chOff x="1825540" y="2241382"/>
            <a:chExt cx="648044" cy="483110"/>
          </a:xfrm>
        </p:grpSpPr>
        <p:sp>
          <p:nvSpPr>
            <p:cNvPr id="19479" name="Freeform 84"/>
            <p:cNvSpPr>
              <a:spLocks/>
            </p:cNvSpPr>
            <p:nvPr/>
          </p:nvSpPr>
          <p:spPr bwMode="auto">
            <a:xfrm>
              <a:off x="1825540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80" name="TextBox 1"/>
            <p:cNvSpPr txBox="1">
              <a:spLocks noChangeArrowheads="1"/>
            </p:cNvSpPr>
            <p:nvPr/>
          </p:nvSpPr>
          <p:spPr bwMode="auto">
            <a:xfrm>
              <a:off x="1890646" y="2260383"/>
              <a:ext cx="582938" cy="464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access</a:t>
              </a:r>
            </a:p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net</a:t>
              </a:r>
            </a:p>
          </p:txBody>
        </p:sp>
      </p:grpSp>
      <p:grpSp>
        <p:nvGrpSpPr>
          <p:cNvPr id="19474" name="Gruppieren 30"/>
          <p:cNvGrpSpPr>
            <a:grpSpLocks/>
          </p:cNvGrpSpPr>
          <p:nvPr/>
        </p:nvGrpSpPr>
        <p:grpSpPr bwMode="auto">
          <a:xfrm>
            <a:off x="5043762" y="2283863"/>
            <a:ext cx="653285" cy="366008"/>
            <a:chOff x="1825540" y="2241382"/>
            <a:chExt cx="647331" cy="483110"/>
          </a:xfrm>
        </p:grpSpPr>
        <p:sp>
          <p:nvSpPr>
            <p:cNvPr id="19477" name="Freeform 84"/>
            <p:cNvSpPr>
              <a:spLocks/>
            </p:cNvSpPr>
            <p:nvPr/>
          </p:nvSpPr>
          <p:spPr bwMode="auto">
            <a:xfrm>
              <a:off x="1825540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78" name="TextBox 1"/>
            <p:cNvSpPr txBox="1">
              <a:spLocks noChangeArrowheads="1"/>
            </p:cNvSpPr>
            <p:nvPr/>
          </p:nvSpPr>
          <p:spPr bwMode="auto">
            <a:xfrm>
              <a:off x="1891359" y="2260383"/>
              <a:ext cx="581512" cy="464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access</a:t>
              </a:r>
            </a:p>
            <a:p>
              <a:pPr algn="ctr">
                <a:lnSpc>
                  <a:spcPts val="1008"/>
                </a:lnSpc>
              </a:pPr>
              <a:r>
                <a:rPr lang="en-US" altLang="de-DE" sz="1000" dirty="0"/>
                <a:t>net</a:t>
              </a:r>
            </a:p>
          </p:txBody>
        </p:sp>
      </p:grpSp>
      <p:sp>
        <p:nvSpPr>
          <p:cNvPr id="19475" name="Textfeld 45"/>
          <p:cNvSpPr txBox="1">
            <a:spLocks noChangeArrowheads="1"/>
          </p:cNvSpPr>
          <p:nvPr/>
        </p:nvSpPr>
        <p:spPr bwMode="auto">
          <a:xfrm>
            <a:off x="112014" y="3185198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19476" name="Textfeld 46"/>
          <p:cNvSpPr txBox="1">
            <a:spLocks noChangeArrowheads="1"/>
          </p:cNvSpPr>
          <p:nvPr/>
        </p:nvSpPr>
        <p:spPr bwMode="auto">
          <a:xfrm>
            <a:off x="7000781" y="3199601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15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endParaRPr lang="en-US" dirty="0"/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150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7C40843-F34C-473E-969A-BF1CAD2AE096}" type="slidenum">
              <a:rPr lang="de-DE" smtClean="0"/>
              <a:pPr/>
              <a:t>16</a:t>
            </a:fld>
            <a:endParaRPr lang="de-DE" smtClean="0"/>
          </a:p>
        </p:txBody>
      </p:sp>
      <p:grpSp>
        <p:nvGrpSpPr>
          <p:cNvPr id="21509" name="Group 5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154926" y="1818451"/>
            <a:chExt cx="8435564" cy="4734111"/>
          </a:xfrm>
        </p:grpSpPr>
        <p:grpSp>
          <p:nvGrpSpPr>
            <p:cNvPr id="21515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7594" cy="484122"/>
              <a:chOff x="3053396" y="4304255"/>
              <a:chExt cx="647594" cy="484122"/>
            </a:xfrm>
          </p:grpSpPr>
          <p:sp>
            <p:nvSpPr>
              <p:cNvPr id="215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8" name="TextBox 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6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7594" cy="484122"/>
              <a:chOff x="3053396" y="4304255"/>
              <a:chExt cx="647594" cy="484122"/>
            </a:xfrm>
          </p:grpSpPr>
          <p:sp>
            <p:nvSpPr>
              <p:cNvPr id="215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6" name="TextBox 13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7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7594" cy="484122"/>
              <a:chOff x="3053396" y="4304255"/>
              <a:chExt cx="647594" cy="484122"/>
            </a:xfrm>
          </p:grpSpPr>
          <p:sp>
            <p:nvSpPr>
              <p:cNvPr id="215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4" name="TextBox 13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8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7594" cy="484122"/>
              <a:chOff x="3053396" y="4304255"/>
              <a:chExt cx="647594" cy="484122"/>
            </a:xfrm>
          </p:grpSpPr>
          <p:sp>
            <p:nvSpPr>
              <p:cNvPr id="215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2" name="TextBox 140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19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7594" cy="484122"/>
              <a:chOff x="3053396" y="4304255"/>
              <a:chExt cx="647594" cy="484122"/>
            </a:xfrm>
          </p:grpSpPr>
          <p:sp>
            <p:nvSpPr>
              <p:cNvPr id="215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60" name="TextBox 14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0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7594" cy="484122"/>
              <a:chOff x="3053396" y="4304255"/>
              <a:chExt cx="647594" cy="484122"/>
            </a:xfrm>
          </p:grpSpPr>
          <p:sp>
            <p:nvSpPr>
              <p:cNvPr id="215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8" name="TextBox 146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1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7594" cy="484122"/>
              <a:chOff x="3053396" y="4304255"/>
              <a:chExt cx="647594" cy="484122"/>
            </a:xfrm>
          </p:grpSpPr>
          <p:sp>
            <p:nvSpPr>
              <p:cNvPr id="215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6" name="TextBox 149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2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7594" cy="484122"/>
              <a:chOff x="3053396" y="4304255"/>
              <a:chExt cx="647594" cy="484122"/>
            </a:xfrm>
          </p:grpSpPr>
          <p:sp>
            <p:nvSpPr>
              <p:cNvPr id="2155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4" name="TextBox 15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3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7594" cy="484122"/>
              <a:chOff x="3053396" y="4304255"/>
              <a:chExt cx="647594" cy="484122"/>
            </a:xfrm>
          </p:grpSpPr>
          <p:sp>
            <p:nvSpPr>
              <p:cNvPr id="215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2" name="TextBox 15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4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7594" cy="484122"/>
              <a:chOff x="3053396" y="4304255"/>
              <a:chExt cx="647594" cy="484122"/>
            </a:xfrm>
          </p:grpSpPr>
          <p:sp>
            <p:nvSpPr>
              <p:cNvPr id="215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50" name="TextBox 15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5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7594" cy="484122"/>
              <a:chOff x="3053396" y="4304255"/>
              <a:chExt cx="647594" cy="484122"/>
            </a:xfrm>
          </p:grpSpPr>
          <p:sp>
            <p:nvSpPr>
              <p:cNvPr id="215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8" name="TextBox 16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6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7594" cy="484122"/>
              <a:chOff x="3053396" y="4304255"/>
              <a:chExt cx="647594" cy="484122"/>
            </a:xfrm>
          </p:grpSpPr>
          <p:sp>
            <p:nvSpPr>
              <p:cNvPr id="2154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6" name="TextBox 16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7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7594" cy="484122"/>
              <a:chOff x="3053396" y="4304255"/>
              <a:chExt cx="647594" cy="484122"/>
            </a:xfrm>
          </p:grpSpPr>
          <p:sp>
            <p:nvSpPr>
              <p:cNvPr id="2154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4" name="TextBox 16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8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7594" cy="484122"/>
              <a:chOff x="3053396" y="4304255"/>
              <a:chExt cx="647594" cy="484122"/>
            </a:xfrm>
          </p:grpSpPr>
          <p:sp>
            <p:nvSpPr>
              <p:cNvPr id="2154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2" name="TextBox 17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29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7594" cy="484122"/>
              <a:chOff x="3053396" y="4304255"/>
              <a:chExt cx="647594" cy="484122"/>
            </a:xfrm>
          </p:grpSpPr>
          <p:sp>
            <p:nvSpPr>
              <p:cNvPr id="215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40" name="TextBox 174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1530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7594" cy="484122"/>
              <a:chOff x="3053396" y="4304255"/>
              <a:chExt cx="647594" cy="484122"/>
            </a:xfrm>
          </p:grpSpPr>
          <p:sp>
            <p:nvSpPr>
              <p:cNvPr id="215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538" name="TextBox 17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sp>
          <p:nvSpPr>
            <p:cNvPr id="21531" name="TextBox 4"/>
            <p:cNvSpPr txBox="1">
              <a:spLocks noChangeArrowheads="1"/>
            </p:cNvSpPr>
            <p:nvPr/>
          </p:nvSpPr>
          <p:spPr bwMode="auto">
            <a:xfrm rot="1053502">
              <a:off x="5143536" y="1868570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2" name="TextBox 179"/>
            <p:cNvSpPr txBox="1">
              <a:spLocks noChangeArrowheads="1"/>
            </p:cNvSpPr>
            <p:nvPr/>
          </p:nvSpPr>
          <p:spPr bwMode="auto">
            <a:xfrm rot="2829263">
              <a:off x="7338849" y="3429034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3" name="TextBox 180"/>
            <p:cNvSpPr txBox="1">
              <a:spLocks noChangeArrowheads="1"/>
            </p:cNvSpPr>
            <p:nvPr/>
          </p:nvSpPr>
          <p:spPr bwMode="auto">
            <a:xfrm rot="9845918">
              <a:off x="6098277" y="5854882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4" name="TextBox 181"/>
            <p:cNvSpPr txBox="1">
              <a:spLocks noChangeArrowheads="1"/>
            </p:cNvSpPr>
            <p:nvPr/>
          </p:nvSpPr>
          <p:spPr bwMode="auto">
            <a:xfrm rot="11651262">
              <a:off x="1730822" y="575824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5" name="TextBox 182"/>
            <p:cNvSpPr txBox="1">
              <a:spLocks noChangeArrowheads="1"/>
            </p:cNvSpPr>
            <p:nvPr/>
          </p:nvSpPr>
          <p:spPr bwMode="auto">
            <a:xfrm rot="16607303">
              <a:off x="53980" y="3539060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1536" name="TextBox 183"/>
            <p:cNvSpPr txBox="1">
              <a:spLocks noChangeArrowheads="1"/>
            </p:cNvSpPr>
            <p:nvPr/>
          </p:nvSpPr>
          <p:spPr bwMode="auto">
            <a:xfrm rot="20582737">
              <a:off x="2330412" y="181845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</p:grpSp>
      <p:pic>
        <p:nvPicPr>
          <p:cNvPr id="2151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feld 64"/>
          <p:cNvSpPr txBox="1"/>
          <p:nvPr/>
        </p:nvSpPr>
        <p:spPr>
          <a:xfrm>
            <a:off x="108813" y="4245125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66" name="Datumsplatzhalter 6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7" name="Fußzeilenplatzhalter 6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Der</a:t>
            </a:r>
            <a:r>
              <a:rPr lang="en-US" dirty="0" smtClean="0"/>
              <a:t> naïve </a:t>
            </a:r>
            <a:r>
              <a:rPr lang="en-US" dirty="0" err="1" smtClean="0"/>
              <a:t>Ansatz</a:t>
            </a:r>
            <a:endParaRPr lang="en-US" dirty="0"/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253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15EDE0A-F618-41EF-98FD-89A86EBC4213}" type="slidenum">
              <a:rPr lang="de-DE" smtClean="0"/>
              <a:pPr/>
              <a:t>17</a:t>
            </a:fld>
            <a:endParaRPr lang="de-DE" smtClean="0"/>
          </a:p>
        </p:txBody>
      </p:sp>
      <p:pic>
        <p:nvPicPr>
          <p:cNvPr id="2253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37" name="Gruppieren 190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2539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2594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7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5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5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6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3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7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4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41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8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9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599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7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0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5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1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3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2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3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31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3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9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4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7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5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5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6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3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7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2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21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8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1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19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2609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261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2617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2610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1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2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3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4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2615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2540" name="Group 25"/>
            <p:cNvGrpSpPr>
              <a:grpSpLocks/>
            </p:cNvGrpSpPr>
            <p:nvPr/>
          </p:nvGrpSpPr>
          <p:grpSpPr bwMode="auto">
            <a:xfrm>
              <a:off x="908040" y="2281238"/>
              <a:ext cx="7361248" cy="3829472"/>
              <a:chOff x="888115" y="2295063"/>
              <a:chExt cx="7361781" cy="3830452"/>
            </a:xfrm>
          </p:grpSpPr>
          <p:cxnSp>
            <p:nvCxnSpPr>
              <p:cNvPr id="22574" name="Straight Connector 7"/>
              <p:cNvCxnSpPr>
                <a:cxnSpLocks noChangeShapeType="1"/>
                <a:stCxn id="22640" idx="0"/>
              </p:cNvCxnSpPr>
              <p:nvPr/>
            </p:nvCxnSpPr>
            <p:spPr bwMode="auto">
              <a:xfrm flipV="1">
                <a:off x="1661409" y="2570969"/>
                <a:ext cx="577293" cy="28026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5" name="Straight Connector 188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509155" y="3032403"/>
                <a:ext cx="171469" cy="23271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6" name="Straight Connector 190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185287" y="3451504"/>
                <a:ext cx="495337" cy="1908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7" name="Straight Connector 192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181567" y="4298698"/>
                <a:ext cx="499057" cy="10608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8" name="Straight Connector 195"/>
              <p:cNvCxnSpPr>
                <a:cxnSpLocks noChangeShapeType="1"/>
                <a:stCxn id="22640" idx="0"/>
              </p:cNvCxnSpPr>
              <p:nvPr/>
            </p:nvCxnSpPr>
            <p:spPr bwMode="auto">
              <a:xfrm flipH="1" flipV="1">
                <a:off x="1386886" y="4980292"/>
                <a:ext cx="293738" cy="3792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9" name="Straight Connector 197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61409" y="5373637"/>
                <a:ext cx="1526432" cy="5930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0" name="Straight Connector 199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80624" y="5359527"/>
                <a:ext cx="2723702" cy="7030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1" name="Straight Connector 201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80624" y="5359527"/>
                <a:ext cx="3605885" cy="6190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2" name="Straight Connector 203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5184745"/>
                <a:ext cx="6569272" cy="1747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3" name="Straight Connector 204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 flipV="1">
                <a:off x="1680624" y="5359527"/>
                <a:ext cx="5742435" cy="4867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4" name="Straight Connector 207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4311835"/>
                <a:ext cx="6338019" cy="10476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5" name="Straight Connector 209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3273553"/>
                <a:ext cx="5749312" cy="2085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6" name="Straight Connector 211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2784308"/>
                <a:ext cx="4942318" cy="25752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7" name="Straight Connector 213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2295063"/>
                <a:ext cx="2971398" cy="30644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88" name="Straight Connector 215"/>
              <p:cNvCxnSpPr>
                <a:cxnSpLocks noChangeShapeType="1"/>
                <a:endCxn id="22640" idx="0"/>
              </p:cNvCxnSpPr>
              <p:nvPr/>
            </p:nvCxnSpPr>
            <p:spPr bwMode="auto">
              <a:xfrm flipH="1">
                <a:off x="1680624" y="2295321"/>
                <a:ext cx="2025496" cy="3064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2589" name="TextBox 24"/>
              <p:cNvSpPr txBox="1">
                <a:spLocks noChangeArrowheads="1"/>
              </p:cNvSpPr>
              <p:nvPr/>
            </p:nvSpPr>
            <p:spPr bwMode="auto">
              <a:xfrm rot="5710989">
                <a:off x="799151" y="4114457"/>
                <a:ext cx="485727" cy="307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dirty="0"/>
                  <a:t>…</a:t>
                </a:r>
              </a:p>
            </p:txBody>
          </p:sp>
          <p:sp>
            <p:nvSpPr>
              <p:cNvPr id="22590" name="TextBox 218"/>
              <p:cNvSpPr txBox="1">
                <a:spLocks noChangeArrowheads="1"/>
              </p:cNvSpPr>
              <p:nvPr/>
            </p:nvSpPr>
            <p:spPr bwMode="auto">
              <a:xfrm rot="7515077">
                <a:off x="4450729" y="5728752"/>
                <a:ext cx="485727" cy="307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dirty="0"/>
                  <a:t>…</a:t>
                </a:r>
              </a:p>
            </p:txBody>
          </p:sp>
          <p:sp>
            <p:nvSpPr>
              <p:cNvPr id="22591" name="TextBox 219"/>
              <p:cNvSpPr txBox="1">
                <a:spLocks noChangeArrowheads="1"/>
              </p:cNvSpPr>
              <p:nvPr/>
            </p:nvSpPr>
            <p:spPr bwMode="auto">
              <a:xfrm rot="3940343">
                <a:off x="6361506" y="3892365"/>
                <a:ext cx="554139" cy="369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…</a:t>
                </a:r>
              </a:p>
            </p:txBody>
          </p:sp>
          <p:sp>
            <p:nvSpPr>
              <p:cNvPr id="22592" name="TextBox 220"/>
              <p:cNvSpPr txBox="1">
                <a:spLocks noChangeArrowheads="1"/>
              </p:cNvSpPr>
              <p:nvPr/>
            </p:nvSpPr>
            <p:spPr bwMode="auto">
              <a:xfrm rot="2048420">
                <a:off x="4521450" y="2669233"/>
                <a:ext cx="415528" cy="492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…</a:t>
                </a:r>
              </a:p>
            </p:txBody>
          </p:sp>
          <p:sp>
            <p:nvSpPr>
              <p:cNvPr id="22593" name="TextBox 221"/>
              <p:cNvSpPr txBox="1">
                <a:spLocks noChangeArrowheads="1"/>
              </p:cNvSpPr>
              <p:nvPr/>
            </p:nvSpPr>
            <p:spPr bwMode="auto">
              <a:xfrm rot="21283864">
                <a:off x="2228437" y="2671929"/>
                <a:ext cx="415528" cy="492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…</a:t>
                </a:r>
              </a:p>
            </p:txBody>
          </p:sp>
        </p:grpSp>
        <p:grpSp>
          <p:nvGrpSpPr>
            <p:cNvPr id="22541" name="Group 223"/>
            <p:cNvGrpSpPr>
              <a:grpSpLocks/>
            </p:cNvGrpSpPr>
            <p:nvPr/>
          </p:nvGrpSpPr>
          <p:grpSpPr bwMode="auto">
            <a:xfrm>
              <a:off x="1158875" y="2305050"/>
              <a:ext cx="7094538" cy="3695700"/>
              <a:chOff x="862570" y="2361120"/>
              <a:chExt cx="7094553" cy="3695520"/>
            </a:xfrm>
          </p:grpSpPr>
          <p:cxnSp>
            <p:nvCxnSpPr>
              <p:cNvPr id="22559" name="Straight Connector 224"/>
              <p:cNvCxnSpPr>
                <a:cxnSpLocks noChangeShapeType="1"/>
              </p:cNvCxnSpPr>
              <p:nvPr/>
            </p:nvCxnSpPr>
            <p:spPr bwMode="auto">
              <a:xfrm flipH="1">
                <a:off x="1446332" y="2897188"/>
                <a:ext cx="4736982" cy="2535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0" name="Straight Connector 225"/>
              <p:cNvCxnSpPr>
                <a:cxnSpLocks noChangeShapeType="1"/>
              </p:cNvCxnSpPr>
              <p:nvPr/>
            </p:nvCxnSpPr>
            <p:spPr bwMode="auto">
              <a:xfrm flipH="1">
                <a:off x="2972043" y="2885760"/>
                <a:ext cx="3213953" cy="30412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1" name="Straight Connector 226"/>
              <p:cNvCxnSpPr>
                <a:cxnSpLocks noChangeShapeType="1"/>
              </p:cNvCxnSpPr>
              <p:nvPr/>
            </p:nvCxnSpPr>
            <p:spPr bwMode="auto">
              <a:xfrm flipH="1">
                <a:off x="4328465" y="2877120"/>
                <a:ext cx="1866171" cy="31795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2" name="Straight Connector 227"/>
              <p:cNvCxnSpPr>
                <a:cxnSpLocks noChangeShapeType="1"/>
              </p:cNvCxnSpPr>
              <p:nvPr/>
            </p:nvCxnSpPr>
            <p:spPr bwMode="auto">
              <a:xfrm flipH="1">
                <a:off x="5270184" y="2877120"/>
                <a:ext cx="915812" cy="30585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3" name="Straight Connector 228"/>
              <p:cNvCxnSpPr>
                <a:cxnSpLocks noChangeShapeType="1"/>
              </p:cNvCxnSpPr>
              <p:nvPr/>
            </p:nvCxnSpPr>
            <p:spPr bwMode="auto">
              <a:xfrm>
                <a:off x="6167438" y="2901156"/>
                <a:ext cx="1141702" cy="2801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4" name="Straight Connector 229"/>
              <p:cNvCxnSpPr>
                <a:cxnSpLocks noChangeShapeType="1"/>
              </p:cNvCxnSpPr>
              <p:nvPr/>
            </p:nvCxnSpPr>
            <p:spPr bwMode="auto">
              <a:xfrm>
                <a:off x="6171406" y="2889250"/>
                <a:ext cx="1785717" cy="23552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5" name="Straight Connector 230"/>
              <p:cNvCxnSpPr>
                <a:cxnSpLocks noChangeShapeType="1"/>
              </p:cNvCxnSpPr>
              <p:nvPr/>
            </p:nvCxnSpPr>
            <p:spPr bwMode="auto">
              <a:xfrm>
                <a:off x="6179344" y="2881313"/>
                <a:ext cx="1587707" cy="13868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6" name="Straight Connector 231"/>
              <p:cNvCxnSpPr>
                <a:cxnSpLocks noChangeShapeType="1"/>
              </p:cNvCxnSpPr>
              <p:nvPr/>
            </p:nvCxnSpPr>
            <p:spPr bwMode="auto">
              <a:xfrm>
                <a:off x="6179344" y="2897188"/>
                <a:ext cx="602786" cy="2909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7" name="Straight Connector 232"/>
              <p:cNvCxnSpPr>
                <a:cxnSpLocks noChangeShapeType="1"/>
              </p:cNvCxnSpPr>
              <p:nvPr/>
            </p:nvCxnSpPr>
            <p:spPr bwMode="auto">
              <a:xfrm>
                <a:off x="4584546" y="2364240"/>
                <a:ext cx="1558252" cy="5128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8" name="Straight Connector 233"/>
              <p:cNvCxnSpPr>
                <a:cxnSpLocks noChangeShapeType="1"/>
              </p:cNvCxnSpPr>
              <p:nvPr/>
            </p:nvCxnSpPr>
            <p:spPr bwMode="auto">
              <a:xfrm>
                <a:off x="3691549" y="2361120"/>
                <a:ext cx="2485808" cy="5332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69" name="Straight Connector 234"/>
              <p:cNvCxnSpPr>
                <a:cxnSpLocks noChangeShapeType="1"/>
              </p:cNvCxnSpPr>
              <p:nvPr/>
            </p:nvCxnSpPr>
            <p:spPr bwMode="auto">
              <a:xfrm>
                <a:off x="2081460" y="2548080"/>
                <a:ext cx="4078617" cy="337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0" name="Straight Connector 235"/>
              <p:cNvCxnSpPr>
                <a:cxnSpLocks noChangeShapeType="1"/>
              </p:cNvCxnSpPr>
              <p:nvPr/>
            </p:nvCxnSpPr>
            <p:spPr bwMode="auto">
              <a:xfrm flipV="1">
                <a:off x="1309418" y="2903040"/>
                <a:ext cx="4842020" cy="30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1" name="Straight Connector 236"/>
              <p:cNvCxnSpPr>
                <a:cxnSpLocks noChangeShapeType="1"/>
              </p:cNvCxnSpPr>
              <p:nvPr/>
            </p:nvCxnSpPr>
            <p:spPr bwMode="auto">
              <a:xfrm flipV="1">
                <a:off x="934801" y="2894400"/>
                <a:ext cx="5242556" cy="3770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2" name="Straight Connector 237"/>
              <p:cNvCxnSpPr>
                <a:cxnSpLocks noChangeShapeType="1"/>
              </p:cNvCxnSpPr>
              <p:nvPr/>
            </p:nvCxnSpPr>
            <p:spPr bwMode="auto">
              <a:xfrm flipV="1">
                <a:off x="862570" y="2901156"/>
                <a:ext cx="5296930" cy="13866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73" name="Straight Connector 238"/>
              <p:cNvCxnSpPr>
                <a:cxnSpLocks noChangeShapeType="1"/>
              </p:cNvCxnSpPr>
              <p:nvPr/>
            </p:nvCxnSpPr>
            <p:spPr bwMode="auto">
              <a:xfrm flipV="1">
                <a:off x="1101367" y="2901156"/>
                <a:ext cx="5077977" cy="20260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2542" name="Group 239"/>
            <p:cNvGrpSpPr>
              <a:grpSpLocks/>
            </p:cNvGrpSpPr>
            <p:nvPr/>
          </p:nvGrpSpPr>
          <p:grpSpPr bwMode="auto">
            <a:xfrm>
              <a:off x="1095375" y="2195513"/>
              <a:ext cx="7158038" cy="3798887"/>
              <a:chOff x="799176" y="2251902"/>
              <a:chExt cx="7158126" cy="3799069"/>
            </a:xfrm>
          </p:grpSpPr>
          <p:cxnSp>
            <p:nvCxnSpPr>
              <p:cNvPr id="22544" name="Straight Connector 240"/>
              <p:cNvCxnSpPr>
                <a:cxnSpLocks noChangeShapeType="1"/>
              </p:cNvCxnSpPr>
              <p:nvPr/>
            </p:nvCxnSpPr>
            <p:spPr bwMode="auto">
              <a:xfrm>
                <a:off x="2012365" y="2732956"/>
                <a:ext cx="3121627" cy="32043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5" name="Straight Connector 241"/>
              <p:cNvCxnSpPr>
                <a:cxnSpLocks noChangeShapeType="1"/>
              </p:cNvCxnSpPr>
              <p:nvPr/>
            </p:nvCxnSpPr>
            <p:spPr bwMode="auto">
              <a:xfrm>
                <a:off x="2009682" y="2721528"/>
                <a:ext cx="2384511" cy="3329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6" name="Straight Connector 242"/>
              <p:cNvCxnSpPr>
                <a:cxnSpLocks noChangeShapeType="1"/>
              </p:cNvCxnSpPr>
              <p:nvPr/>
            </p:nvCxnSpPr>
            <p:spPr bwMode="auto">
              <a:xfrm>
                <a:off x="2001042" y="2712888"/>
                <a:ext cx="1091382" cy="31978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7" name="Straight Connector 243"/>
              <p:cNvCxnSpPr>
                <a:cxnSpLocks noChangeShapeType="1"/>
              </p:cNvCxnSpPr>
              <p:nvPr/>
            </p:nvCxnSpPr>
            <p:spPr bwMode="auto">
              <a:xfrm flipH="1">
                <a:off x="1471306" y="2712888"/>
                <a:ext cx="538376" cy="26981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8" name="Straight Connector 244"/>
              <p:cNvCxnSpPr>
                <a:cxnSpLocks noChangeShapeType="1"/>
              </p:cNvCxnSpPr>
              <p:nvPr/>
            </p:nvCxnSpPr>
            <p:spPr bwMode="auto">
              <a:xfrm flipH="1">
                <a:off x="1007181" y="2736924"/>
                <a:ext cx="1021059" cy="20695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49" name="Straight Connector 245"/>
              <p:cNvCxnSpPr>
                <a:cxnSpLocks noChangeShapeType="1"/>
              </p:cNvCxnSpPr>
              <p:nvPr/>
            </p:nvCxnSpPr>
            <p:spPr bwMode="auto">
              <a:xfrm flipH="1">
                <a:off x="799176" y="2725018"/>
                <a:ext cx="1225097" cy="14135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0" name="Straight Connector 246"/>
              <p:cNvCxnSpPr>
                <a:cxnSpLocks noChangeShapeType="1"/>
              </p:cNvCxnSpPr>
              <p:nvPr/>
            </p:nvCxnSpPr>
            <p:spPr bwMode="auto">
              <a:xfrm flipH="1">
                <a:off x="932218" y="2704755"/>
                <a:ext cx="1107153" cy="588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1" name="Straight Connector 247"/>
              <p:cNvCxnSpPr>
                <a:cxnSpLocks noChangeShapeType="1"/>
              </p:cNvCxnSpPr>
              <p:nvPr/>
            </p:nvCxnSpPr>
            <p:spPr bwMode="auto">
              <a:xfrm flipH="1">
                <a:off x="1293642" y="2704755"/>
                <a:ext cx="745729" cy="2167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2" name="Straight Connector 248"/>
              <p:cNvCxnSpPr>
                <a:cxnSpLocks noChangeShapeType="1"/>
              </p:cNvCxnSpPr>
              <p:nvPr/>
            </p:nvCxnSpPr>
            <p:spPr bwMode="auto">
              <a:xfrm flipH="1">
                <a:off x="2052880" y="2251902"/>
                <a:ext cx="1141349" cy="4609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3" name="Straight Connector 249"/>
              <p:cNvCxnSpPr>
                <a:cxnSpLocks noChangeShapeType="1"/>
              </p:cNvCxnSpPr>
              <p:nvPr/>
            </p:nvCxnSpPr>
            <p:spPr bwMode="auto">
              <a:xfrm flipH="1">
                <a:off x="2018321" y="2332076"/>
                <a:ext cx="2284094" cy="398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4" name="Straight Connector 250"/>
              <p:cNvCxnSpPr>
                <a:cxnSpLocks noChangeShapeType="1"/>
              </p:cNvCxnSpPr>
              <p:nvPr/>
            </p:nvCxnSpPr>
            <p:spPr bwMode="auto">
              <a:xfrm flipH="1" flipV="1">
                <a:off x="2035602" y="2721528"/>
                <a:ext cx="4016700" cy="141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5" name="Straight Connector 251"/>
              <p:cNvCxnSpPr>
                <a:cxnSpLocks noChangeShapeType="1"/>
              </p:cNvCxnSpPr>
              <p:nvPr/>
            </p:nvCxnSpPr>
            <p:spPr bwMode="auto">
              <a:xfrm flipH="1" flipV="1">
                <a:off x="2044240" y="2738808"/>
                <a:ext cx="4755057" cy="5290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6" name="Straight Connector 252"/>
              <p:cNvCxnSpPr>
                <a:cxnSpLocks noChangeShapeType="1"/>
              </p:cNvCxnSpPr>
              <p:nvPr/>
            </p:nvCxnSpPr>
            <p:spPr bwMode="auto">
              <a:xfrm flipH="1" flipV="1">
                <a:off x="2018321" y="2730168"/>
                <a:ext cx="5710381" cy="15549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7" name="Straight Connector 253"/>
              <p:cNvCxnSpPr>
                <a:cxnSpLocks noChangeShapeType="1"/>
              </p:cNvCxnSpPr>
              <p:nvPr/>
            </p:nvCxnSpPr>
            <p:spPr bwMode="auto">
              <a:xfrm flipH="1" flipV="1">
                <a:off x="2036178" y="2736924"/>
                <a:ext cx="5921124" cy="2462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558" name="Straight Connector 254"/>
              <p:cNvCxnSpPr>
                <a:cxnSpLocks noChangeShapeType="1"/>
              </p:cNvCxnSpPr>
              <p:nvPr/>
            </p:nvCxnSpPr>
            <p:spPr bwMode="auto">
              <a:xfrm flipH="1" flipV="1">
                <a:off x="2016335" y="2736924"/>
                <a:ext cx="5165304" cy="30002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0" name="TextBox 26"/>
            <p:cNvSpPr txBox="1">
              <a:spLocks noChangeArrowheads="1"/>
            </p:cNvSpPr>
            <p:nvPr/>
          </p:nvSpPr>
          <p:spPr bwMode="auto">
            <a:xfrm>
              <a:off x="2497138" y="3403601"/>
              <a:ext cx="4268787" cy="158769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dirty="0" err="1" smtClean="0">
                  <a:latin typeface="+mn-lt"/>
                </a:rPr>
                <a:t>Direkte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dirty="0" err="1" smtClean="0">
                  <a:latin typeface="+mn-lt"/>
                </a:rPr>
                <a:t>Verbindungen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dirty="0" err="1" smtClean="0">
                  <a:latin typeface="+mn-lt"/>
                </a:rPr>
                <a:t>aller</a:t>
              </a:r>
              <a:r>
                <a:rPr lang="en-US" sz="2400" dirty="0" smtClean="0">
                  <a:latin typeface="+mn-lt"/>
                </a:rPr>
                <a:t> ISPs </a:t>
              </a:r>
              <a:r>
                <a:rPr lang="en-US" sz="2400" dirty="0" err="1" smtClean="0">
                  <a:latin typeface="+mn-lt"/>
                </a:rPr>
                <a:t>untereinander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i="1" dirty="0" err="1" smtClean="0">
                  <a:solidFill>
                    <a:srgbClr val="CC0000"/>
                  </a:solidFill>
                  <a:latin typeface="+mn-lt"/>
                </a:rPr>
                <a:t>skaliert</a:t>
              </a:r>
              <a:r>
                <a:rPr lang="en-US" sz="2400" i="1" dirty="0" smtClean="0">
                  <a:solidFill>
                    <a:srgbClr val="CC0000"/>
                  </a:solidFill>
                  <a:latin typeface="+mn-lt"/>
                </a:rPr>
                <a:t> </a:t>
              </a:r>
              <a:r>
                <a:rPr lang="en-US" sz="2400" i="1" dirty="0" err="1" smtClean="0">
                  <a:solidFill>
                    <a:srgbClr val="CC0000"/>
                  </a:solidFill>
                  <a:latin typeface="+mn-lt"/>
                </a:rPr>
                <a:t>nicht</a:t>
              </a:r>
              <a:r>
                <a:rPr lang="en-US" sz="2400" i="1" dirty="0" smtClean="0">
                  <a:solidFill>
                    <a:srgbClr val="CC0000"/>
                  </a:solidFill>
                  <a:latin typeface="+mn-lt"/>
                </a:rPr>
                <a:t>: </a:t>
              </a:r>
              <a:r>
                <a:rPr lang="en-US" sz="2400" dirty="0">
                  <a:latin typeface="+mn-lt"/>
                </a:rPr>
                <a:t>O(</a:t>
              </a:r>
              <a:r>
                <a:rPr lang="en-US" sz="2400" i="1" dirty="0">
                  <a:latin typeface="+mn-lt"/>
                </a:rPr>
                <a:t>N</a:t>
              </a:r>
              <a:r>
                <a:rPr lang="en-US" sz="2400" baseline="30000" dirty="0">
                  <a:latin typeface="+mn-lt"/>
                </a:rPr>
                <a:t>2</a:t>
              </a:r>
              <a:r>
                <a:rPr lang="en-US" sz="2400" dirty="0">
                  <a:latin typeface="+mn-lt"/>
                </a:rPr>
                <a:t>) </a:t>
              </a:r>
              <a:r>
                <a:rPr lang="en-US" sz="2400" dirty="0" err="1" smtClean="0">
                  <a:latin typeface="+mn-lt"/>
                </a:rPr>
                <a:t>Verbindungen</a:t>
              </a:r>
              <a:endParaRPr lang="en-US" sz="2400" dirty="0">
                <a:latin typeface="+mn-lt"/>
              </a:endParaRPr>
            </a:p>
          </p:txBody>
        </p:sp>
      </p:grpSp>
      <p:sp>
        <p:nvSpPr>
          <p:cNvPr id="192" name="Textfeld 191"/>
          <p:cNvSpPr txBox="1"/>
          <p:nvPr/>
        </p:nvSpPr>
        <p:spPr>
          <a:xfrm>
            <a:off x="108813" y="4245125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120" name="Datumsplatzhalter 1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21" name="Fußzeilenplatzhalter 1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Schritt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355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355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278BCAB-0068-4E38-80B8-E8598C4853A5}" type="slidenum">
              <a:rPr lang="de-DE" smtClean="0"/>
              <a:pPr/>
              <a:t>18</a:t>
            </a:fld>
            <a:endParaRPr lang="de-DE" smtClean="0"/>
          </a:p>
        </p:txBody>
      </p:sp>
      <p:pic>
        <p:nvPicPr>
          <p:cNvPr id="23557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61" name="Gruppieren 438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3564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3663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1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6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4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1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4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5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1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2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6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10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7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8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8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6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69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4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0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70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2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1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700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2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8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3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6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4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4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5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9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2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6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8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90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7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8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88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3678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368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86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3679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0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1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2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3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3684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sp>
          <p:nvSpPr>
            <p:cNvPr id="23565" name="Oval 3"/>
            <p:cNvSpPr>
              <a:spLocks noChangeArrowheads="1"/>
            </p:cNvSpPr>
            <p:nvPr/>
          </p:nvSpPr>
          <p:spPr bwMode="auto">
            <a:xfrm>
              <a:off x="2716213" y="3192463"/>
              <a:ext cx="3709987" cy="1862137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3566" name="Group 133"/>
            <p:cNvGrpSpPr>
              <a:grpSpLocks/>
            </p:cNvGrpSpPr>
            <p:nvPr/>
          </p:nvGrpSpPr>
          <p:grpSpPr bwMode="auto">
            <a:xfrm>
              <a:off x="3138488" y="4392613"/>
              <a:ext cx="617537" cy="250825"/>
              <a:chOff x="2356" y="1300"/>
              <a:chExt cx="555" cy="194"/>
            </a:xfrm>
          </p:grpSpPr>
          <p:sp>
            <p:nvSpPr>
              <p:cNvPr id="236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5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6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67" name="Group 133"/>
            <p:cNvGrpSpPr>
              <a:grpSpLocks/>
            </p:cNvGrpSpPr>
            <p:nvPr/>
          </p:nvGrpSpPr>
          <p:grpSpPr bwMode="auto">
            <a:xfrm>
              <a:off x="4132263" y="3706813"/>
              <a:ext cx="617537" cy="250825"/>
              <a:chOff x="2356" y="1300"/>
              <a:chExt cx="555" cy="194"/>
            </a:xfrm>
          </p:grpSpPr>
          <p:sp>
            <p:nvSpPr>
              <p:cNvPr id="236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5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5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68" name="Group 133"/>
            <p:cNvGrpSpPr>
              <a:grpSpLocks/>
            </p:cNvGrpSpPr>
            <p:nvPr/>
          </p:nvGrpSpPr>
          <p:grpSpPr bwMode="auto">
            <a:xfrm>
              <a:off x="4706938" y="4013200"/>
              <a:ext cx="617537" cy="250825"/>
              <a:chOff x="2356" y="1300"/>
              <a:chExt cx="555" cy="194"/>
            </a:xfrm>
          </p:grpSpPr>
          <p:sp>
            <p:nvSpPr>
              <p:cNvPr id="236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4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4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69" name="Group 133"/>
            <p:cNvGrpSpPr>
              <a:grpSpLocks/>
            </p:cNvGrpSpPr>
            <p:nvPr/>
          </p:nvGrpSpPr>
          <p:grpSpPr bwMode="auto">
            <a:xfrm>
              <a:off x="5245100" y="3538538"/>
              <a:ext cx="617538" cy="250825"/>
              <a:chOff x="2356" y="1300"/>
              <a:chExt cx="555" cy="194"/>
            </a:xfrm>
          </p:grpSpPr>
          <p:sp>
            <p:nvSpPr>
              <p:cNvPr id="236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3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3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0" name="Group 133"/>
            <p:cNvGrpSpPr>
              <a:grpSpLocks/>
            </p:cNvGrpSpPr>
            <p:nvPr/>
          </p:nvGrpSpPr>
          <p:grpSpPr bwMode="auto">
            <a:xfrm>
              <a:off x="3813175" y="4121150"/>
              <a:ext cx="617538" cy="250825"/>
              <a:chOff x="2356" y="1300"/>
              <a:chExt cx="555" cy="194"/>
            </a:xfrm>
          </p:grpSpPr>
          <p:sp>
            <p:nvSpPr>
              <p:cNvPr id="236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2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2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1" name="Group 133"/>
            <p:cNvGrpSpPr>
              <a:grpSpLocks/>
            </p:cNvGrpSpPr>
            <p:nvPr/>
          </p:nvGrpSpPr>
          <p:grpSpPr bwMode="auto">
            <a:xfrm>
              <a:off x="4368800" y="4610100"/>
              <a:ext cx="617538" cy="250825"/>
              <a:chOff x="2356" y="1300"/>
              <a:chExt cx="555" cy="194"/>
            </a:xfrm>
          </p:grpSpPr>
          <p:sp>
            <p:nvSpPr>
              <p:cNvPr id="236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1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2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2" name="Group 133"/>
            <p:cNvGrpSpPr>
              <a:grpSpLocks/>
            </p:cNvGrpSpPr>
            <p:nvPr/>
          </p:nvGrpSpPr>
          <p:grpSpPr bwMode="auto">
            <a:xfrm>
              <a:off x="5389563" y="4411663"/>
              <a:ext cx="617537" cy="250825"/>
              <a:chOff x="2356" y="1300"/>
              <a:chExt cx="555" cy="194"/>
            </a:xfrm>
          </p:grpSpPr>
          <p:sp>
            <p:nvSpPr>
              <p:cNvPr id="236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1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1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3573" name="Group 133"/>
            <p:cNvGrpSpPr>
              <a:grpSpLocks/>
            </p:cNvGrpSpPr>
            <p:nvPr/>
          </p:nvGrpSpPr>
          <p:grpSpPr bwMode="auto">
            <a:xfrm>
              <a:off x="3502025" y="3351213"/>
              <a:ext cx="617538" cy="250825"/>
              <a:chOff x="2356" y="1300"/>
              <a:chExt cx="555" cy="194"/>
            </a:xfrm>
          </p:grpSpPr>
          <p:sp>
            <p:nvSpPr>
              <p:cNvPr id="235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36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36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6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6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360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0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3574" name="Straight Connector 10"/>
            <p:cNvCxnSpPr>
              <a:cxnSpLocks noChangeShapeType="1"/>
              <a:stCxn id="23604" idx="0"/>
              <a:endCxn id="23635" idx="0"/>
            </p:cNvCxnSpPr>
            <p:nvPr/>
          </p:nvCxnSpPr>
          <p:spPr bwMode="auto">
            <a:xfrm>
              <a:off x="4114800" y="3432175"/>
              <a:ext cx="1131888" cy="1857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5" name="Straight Connector 297"/>
            <p:cNvCxnSpPr>
              <a:cxnSpLocks noChangeShapeType="1"/>
              <a:endCxn id="23641" idx="1"/>
            </p:cNvCxnSpPr>
            <p:nvPr/>
          </p:nvCxnSpPr>
          <p:spPr bwMode="auto">
            <a:xfrm>
              <a:off x="4656138" y="3924300"/>
              <a:ext cx="139700" cy="1127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6" name="Straight Connector 298"/>
            <p:cNvCxnSpPr>
              <a:cxnSpLocks noChangeShapeType="1"/>
              <a:endCxn id="23643" idx="1"/>
            </p:cNvCxnSpPr>
            <p:nvPr/>
          </p:nvCxnSpPr>
          <p:spPr bwMode="auto">
            <a:xfrm flipV="1">
              <a:off x="4425950" y="4200525"/>
              <a:ext cx="280988" cy="619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7" name="Straight Connector 299"/>
            <p:cNvCxnSpPr>
              <a:cxnSpLocks noChangeShapeType="1"/>
            </p:cNvCxnSpPr>
            <p:nvPr/>
          </p:nvCxnSpPr>
          <p:spPr bwMode="auto">
            <a:xfrm flipV="1">
              <a:off x="4083050" y="3962400"/>
              <a:ext cx="223838" cy="14922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8" name="Straight Connector 300"/>
            <p:cNvCxnSpPr>
              <a:cxnSpLocks noChangeShapeType="1"/>
            </p:cNvCxnSpPr>
            <p:nvPr/>
          </p:nvCxnSpPr>
          <p:spPr bwMode="auto">
            <a:xfrm flipV="1">
              <a:off x="3738563" y="4367213"/>
              <a:ext cx="222250" cy="14763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79" name="Straight Connector 301"/>
            <p:cNvCxnSpPr>
              <a:cxnSpLocks noChangeShapeType="1"/>
              <a:stCxn id="23617" idx="0"/>
            </p:cNvCxnSpPr>
            <p:nvPr/>
          </p:nvCxnSpPr>
          <p:spPr bwMode="auto">
            <a:xfrm flipV="1">
              <a:off x="4675188" y="4267200"/>
              <a:ext cx="292100" cy="3429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0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5243513" y="4248150"/>
              <a:ext cx="412750" cy="1682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1" name="Straight Connector 303"/>
            <p:cNvCxnSpPr>
              <a:cxnSpLocks noChangeShapeType="1"/>
            </p:cNvCxnSpPr>
            <p:nvPr/>
          </p:nvCxnSpPr>
          <p:spPr bwMode="auto">
            <a:xfrm flipV="1">
              <a:off x="5227638" y="3776663"/>
              <a:ext cx="328612" cy="2667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2" name="Straight Connector 304"/>
            <p:cNvCxnSpPr>
              <a:cxnSpLocks noChangeShapeType="1"/>
              <a:endCxn id="23599" idx="4"/>
            </p:cNvCxnSpPr>
            <p:nvPr/>
          </p:nvCxnSpPr>
          <p:spPr bwMode="auto">
            <a:xfrm flipH="1" flipV="1">
              <a:off x="3810000" y="3602038"/>
              <a:ext cx="476250" cy="1174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3" name="Straight Connector 22"/>
            <p:cNvCxnSpPr>
              <a:cxnSpLocks noChangeShapeType="1"/>
              <a:endCxn id="23601" idx="1"/>
            </p:cNvCxnSpPr>
            <p:nvPr/>
          </p:nvCxnSpPr>
          <p:spPr bwMode="auto">
            <a:xfrm>
              <a:off x="2362200" y="2578100"/>
              <a:ext cx="1230313" cy="796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4" name="Straight Connector 305"/>
            <p:cNvCxnSpPr>
              <a:cxnSpLocks noChangeShapeType="1"/>
              <a:endCxn id="23603" idx="0"/>
            </p:cNvCxnSpPr>
            <p:nvPr/>
          </p:nvCxnSpPr>
          <p:spPr bwMode="auto">
            <a:xfrm>
              <a:off x="1617663" y="2909888"/>
              <a:ext cx="1885950" cy="519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5" name="Straight Connector 306"/>
            <p:cNvCxnSpPr>
              <a:cxnSpLocks noChangeShapeType="1"/>
              <a:endCxn id="23603" idx="1"/>
            </p:cNvCxnSpPr>
            <p:nvPr/>
          </p:nvCxnSpPr>
          <p:spPr bwMode="auto">
            <a:xfrm>
              <a:off x="1230313" y="3278188"/>
              <a:ext cx="2273300" cy="26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6" name="Straight Connector 307"/>
            <p:cNvCxnSpPr>
              <a:cxnSpLocks noChangeShapeType="1"/>
              <a:endCxn id="23659" idx="0"/>
            </p:cNvCxnSpPr>
            <p:nvPr/>
          </p:nvCxnSpPr>
          <p:spPr bwMode="auto">
            <a:xfrm>
              <a:off x="1166813" y="4260850"/>
              <a:ext cx="1971675" cy="21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7" name="Straight Connector 308"/>
            <p:cNvCxnSpPr>
              <a:cxnSpLocks noChangeShapeType="1"/>
              <a:endCxn id="23655" idx="2"/>
            </p:cNvCxnSpPr>
            <p:nvPr/>
          </p:nvCxnSpPr>
          <p:spPr bwMode="auto">
            <a:xfrm flipV="1">
              <a:off x="1393825" y="4573588"/>
              <a:ext cx="1744663" cy="41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8" name="Straight Connector 309"/>
            <p:cNvCxnSpPr>
              <a:cxnSpLocks noChangeShapeType="1"/>
              <a:endCxn id="23655" idx="3"/>
            </p:cNvCxnSpPr>
            <p:nvPr/>
          </p:nvCxnSpPr>
          <p:spPr bwMode="auto">
            <a:xfrm flipV="1">
              <a:off x="1797050" y="4622800"/>
              <a:ext cx="1431925" cy="755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89" name="Straight Connector 310"/>
            <p:cNvCxnSpPr>
              <a:cxnSpLocks noChangeShapeType="1"/>
              <a:stCxn id="23686" idx="0"/>
              <a:endCxn id="23655" idx="4"/>
            </p:cNvCxnSpPr>
            <p:nvPr/>
          </p:nvCxnSpPr>
          <p:spPr bwMode="auto">
            <a:xfrm flipV="1">
              <a:off x="3388779" y="4643438"/>
              <a:ext cx="57365" cy="1210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0" name="Straight Connector 311"/>
            <p:cNvCxnSpPr>
              <a:cxnSpLocks noChangeShapeType="1"/>
            </p:cNvCxnSpPr>
            <p:nvPr/>
          </p:nvCxnSpPr>
          <p:spPr bwMode="auto">
            <a:xfrm flipV="1">
              <a:off x="4616450" y="4872038"/>
              <a:ext cx="6350" cy="1135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1" name="Straight Connector 312"/>
            <p:cNvCxnSpPr>
              <a:cxnSpLocks noChangeShapeType="1"/>
              <a:stCxn id="23689" idx="1"/>
            </p:cNvCxnSpPr>
            <p:nvPr/>
          </p:nvCxnSpPr>
          <p:spPr bwMode="auto">
            <a:xfrm flipH="1" flipV="1">
              <a:off x="4924425" y="4821238"/>
              <a:ext cx="506413" cy="1058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2" name="Straight Connector 313"/>
            <p:cNvCxnSpPr>
              <a:cxnSpLocks noChangeShapeType="1"/>
            </p:cNvCxnSpPr>
            <p:nvPr/>
          </p:nvCxnSpPr>
          <p:spPr bwMode="auto">
            <a:xfrm flipH="1" flipV="1">
              <a:off x="5832475" y="4648200"/>
              <a:ext cx="1722438" cy="1020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3" name="Straight Connector 314"/>
            <p:cNvCxnSpPr>
              <a:cxnSpLocks noChangeShapeType="1"/>
              <a:endCxn id="23612" idx="1"/>
            </p:cNvCxnSpPr>
            <p:nvPr/>
          </p:nvCxnSpPr>
          <p:spPr bwMode="auto">
            <a:xfrm flipH="1" flipV="1">
              <a:off x="6002338" y="4600575"/>
              <a:ext cx="2244725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4" name="Straight Connector 315"/>
            <p:cNvCxnSpPr>
              <a:cxnSpLocks noChangeShapeType="1"/>
              <a:endCxn id="23612" idx="0"/>
            </p:cNvCxnSpPr>
            <p:nvPr/>
          </p:nvCxnSpPr>
          <p:spPr bwMode="auto">
            <a:xfrm flipH="1">
              <a:off x="6002338" y="4295775"/>
              <a:ext cx="2017712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5" name="Straight Connector 316"/>
            <p:cNvCxnSpPr>
              <a:cxnSpLocks noChangeShapeType="1"/>
            </p:cNvCxnSpPr>
            <p:nvPr/>
          </p:nvCxnSpPr>
          <p:spPr bwMode="auto">
            <a:xfrm flipH="1">
              <a:off x="5861050" y="3227388"/>
              <a:ext cx="1422400" cy="454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6" name="Straight Connector 317"/>
            <p:cNvCxnSpPr>
              <a:cxnSpLocks noChangeShapeType="1"/>
            </p:cNvCxnSpPr>
            <p:nvPr/>
          </p:nvCxnSpPr>
          <p:spPr bwMode="auto">
            <a:xfrm flipH="1">
              <a:off x="5684838" y="2803525"/>
              <a:ext cx="898525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97" name="Straight Connector 318"/>
            <p:cNvCxnSpPr>
              <a:cxnSpLocks noChangeShapeType="1"/>
              <a:stCxn id="23697" idx="9"/>
            </p:cNvCxnSpPr>
            <p:nvPr/>
          </p:nvCxnSpPr>
          <p:spPr bwMode="auto">
            <a:xfrm>
              <a:off x="4849813" y="2381250"/>
              <a:ext cx="555625" cy="1125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3598" name="TextBox 39958"/>
            <p:cNvSpPr txBox="1">
              <a:spLocks noChangeArrowheads="1"/>
            </p:cNvSpPr>
            <p:nvPr/>
          </p:nvSpPr>
          <p:spPr bwMode="auto">
            <a:xfrm>
              <a:off x="2887663" y="3584575"/>
              <a:ext cx="800219" cy="86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i="1"/>
                <a:t>global</a:t>
              </a:r>
              <a:br>
                <a:rPr lang="en-US" altLang="de-DE" i="1"/>
              </a:br>
              <a:r>
                <a:rPr lang="en-US" altLang="de-DE" i="1"/>
                <a:t>ISP</a:t>
              </a:r>
            </a:p>
          </p:txBody>
        </p:sp>
      </p:grpSp>
      <p:sp>
        <p:nvSpPr>
          <p:cNvPr id="440" name="Rectangle 3"/>
          <p:cNvSpPr txBox="1">
            <a:spLocks noChangeArrowheads="1"/>
          </p:cNvSpPr>
          <p:nvPr/>
        </p:nvSpPr>
        <p:spPr bwMode="auto">
          <a:xfrm>
            <a:off x="2737906" y="3539622"/>
            <a:ext cx="4301279" cy="8529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err="1" smtClean="0">
                <a:latin typeface="+mj-lt"/>
              </a:rPr>
              <a:t>Wenn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jeder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lokale</a:t>
            </a:r>
            <a:r>
              <a:rPr lang="en-US" i="1" dirty="0" smtClean="0">
                <a:latin typeface="+mj-lt"/>
              </a:rPr>
              <a:t> ISP </a:t>
            </a:r>
            <a:r>
              <a:rPr lang="en-US" i="1" dirty="0" err="1" smtClean="0">
                <a:latin typeface="+mj-lt"/>
              </a:rPr>
              <a:t>einen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globalen</a:t>
            </a:r>
            <a:r>
              <a:rPr lang="en-US" i="1" dirty="0" smtClean="0">
                <a:latin typeface="+mj-lt"/>
              </a:rPr>
              <a:t> Transit-ISP </a:t>
            </a:r>
            <a:r>
              <a:rPr lang="en-US" i="1" dirty="0" err="1" smtClean="0">
                <a:latin typeface="+mj-lt"/>
              </a:rPr>
              <a:t>hätte</a:t>
            </a:r>
            <a:r>
              <a:rPr lang="en-US" i="1" dirty="0" smtClean="0">
                <a:latin typeface="+mj-lt"/>
              </a:rPr>
              <a:t>… </a:t>
            </a:r>
            <a:r>
              <a:rPr lang="en-US" i="1" dirty="0" err="1" smtClean="0">
                <a:solidFill>
                  <a:srgbClr val="C00000"/>
                </a:solidFill>
                <a:latin typeface="+mj-lt"/>
              </a:rPr>
              <a:t>Kunde</a:t>
            </a:r>
            <a:r>
              <a:rPr lang="en-US" i="1" dirty="0" smtClean="0">
                <a:latin typeface="+mj-lt"/>
              </a:rPr>
              <a:t> und </a:t>
            </a:r>
            <a:r>
              <a:rPr lang="en-US" i="1" dirty="0" smtClean="0">
                <a:solidFill>
                  <a:srgbClr val="C00000"/>
                </a:solidFill>
                <a:latin typeface="+mj-lt"/>
              </a:rPr>
              <a:t>Provider </a:t>
            </a:r>
            <a:r>
              <a:rPr lang="en-US" i="1" dirty="0" err="1" smtClean="0">
                <a:latin typeface="+mj-lt"/>
              </a:rPr>
              <a:t>der</a:t>
            </a:r>
            <a:r>
              <a:rPr lang="en-US" i="1" dirty="0" smtClean="0">
                <a:latin typeface="+mj-lt"/>
              </a:rPr>
              <a:t> ISPs </a:t>
            </a:r>
            <a:r>
              <a:rPr lang="en-US" i="1" dirty="0" err="1" smtClean="0">
                <a:latin typeface="+mj-lt"/>
              </a:rPr>
              <a:t>haben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einen</a:t>
            </a:r>
            <a:r>
              <a:rPr lang="en-US" i="1" dirty="0" smtClean="0">
                <a:latin typeface="+mj-lt"/>
              </a:rPr>
              <a:t> Provider-</a:t>
            </a:r>
            <a:r>
              <a:rPr lang="en-US" i="1" dirty="0" err="1" smtClean="0">
                <a:latin typeface="+mj-lt"/>
              </a:rPr>
              <a:t>Vertrag</a:t>
            </a:r>
            <a:r>
              <a:rPr lang="en-US" i="1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441" name="Textfeld 440"/>
          <p:cNvSpPr txBox="1"/>
          <p:nvPr/>
        </p:nvSpPr>
        <p:spPr>
          <a:xfrm>
            <a:off x="108813" y="424857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165" name="Datumsplatzhalter 16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66" name="Fußzeilenplatzhalter 1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Schritt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2457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mtClean="0"/>
              <a:t> </a:t>
            </a:r>
          </a:p>
        </p:txBody>
      </p:sp>
      <p:sp>
        <p:nvSpPr>
          <p:cNvPr id="2458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2B3B7C-B346-475C-A2F5-E0ED4DBCA011}" type="slidenum">
              <a:rPr lang="de-DE" smtClean="0"/>
              <a:pPr/>
              <a:t>19</a:t>
            </a:fld>
            <a:endParaRPr lang="de-DE" smtClean="0"/>
          </a:p>
        </p:txBody>
      </p:sp>
      <p:pic>
        <p:nvPicPr>
          <p:cNvPr id="24581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uppieren 609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4588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4855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8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6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6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7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4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8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90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2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59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00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0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8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1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6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2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4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3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9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2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4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90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5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8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6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5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6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7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3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4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8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81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2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69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79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80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4870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4877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78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4871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2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3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4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5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4876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sp>
          <p:nvSpPr>
            <p:cNvPr id="24589" name="Oval 3"/>
            <p:cNvSpPr>
              <a:spLocks noChangeArrowheads="1"/>
            </p:cNvSpPr>
            <p:nvPr/>
          </p:nvSpPr>
          <p:spPr bwMode="auto">
            <a:xfrm>
              <a:off x="4546600" y="3746500"/>
              <a:ext cx="3225800" cy="11176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4590" name="Group 133"/>
            <p:cNvGrpSpPr>
              <a:grpSpLocks/>
            </p:cNvGrpSpPr>
            <p:nvPr/>
          </p:nvGrpSpPr>
          <p:grpSpPr bwMode="auto">
            <a:xfrm>
              <a:off x="5229862" y="3841103"/>
              <a:ext cx="536987" cy="150585"/>
              <a:chOff x="2356" y="1300"/>
              <a:chExt cx="555" cy="194"/>
            </a:xfrm>
          </p:grpSpPr>
          <p:sp>
            <p:nvSpPr>
              <p:cNvPr id="248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5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5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591" name="Straight Connector 10"/>
            <p:cNvCxnSpPr>
              <a:cxnSpLocks noChangeShapeType="1"/>
              <a:stCxn id="24852" idx="0"/>
            </p:cNvCxnSpPr>
            <p:nvPr/>
          </p:nvCxnSpPr>
          <p:spPr bwMode="auto">
            <a:xfrm>
              <a:off x="5762979" y="3890004"/>
              <a:ext cx="983118" cy="1112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2" name="Straight Connector 297"/>
            <p:cNvCxnSpPr>
              <a:cxnSpLocks noChangeShapeType="1"/>
            </p:cNvCxnSpPr>
            <p:nvPr/>
          </p:nvCxnSpPr>
          <p:spPr bwMode="auto">
            <a:xfrm>
              <a:off x="6233474" y="4185268"/>
              <a:ext cx="121703" cy="679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3" name="Straight Connector 298"/>
            <p:cNvCxnSpPr>
              <a:cxnSpLocks noChangeShapeType="1"/>
            </p:cNvCxnSpPr>
            <p:nvPr/>
          </p:nvCxnSpPr>
          <p:spPr bwMode="auto">
            <a:xfrm flipV="1">
              <a:off x="6032784" y="4351331"/>
              <a:ext cx="245289" cy="371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4" name="Straight Connector 299"/>
            <p:cNvCxnSpPr>
              <a:cxnSpLocks noChangeShapeType="1"/>
            </p:cNvCxnSpPr>
            <p:nvPr/>
          </p:nvCxnSpPr>
          <p:spPr bwMode="auto">
            <a:xfrm flipV="1">
              <a:off x="5735509" y="4208454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5" name="Straight Connector 300"/>
            <p:cNvCxnSpPr>
              <a:cxnSpLocks noChangeShapeType="1"/>
            </p:cNvCxnSpPr>
            <p:nvPr/>
          </p:nvCxnSpPr>
          <p:spPr bwMode="auto">
            <a:xfrm flipV="1">
              <a:off x="5434853" y="4451132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6" name="Straight Connector 301"/>
            <p:cNvCxnSpPr>
              <a:cxnSpLocks noChangeShapeType="1"/>
            </p:cNvCxnSpPr>
            <p:nvPr/>
          </p:nvCxnSpPr>
          <p:spPr bwMode="auto">
            <a:xfrm flipV="1">
              <a:off x="6249295" y="4391445"/>
              <a:ext cx="254977" cy="206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7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6744667" y="4379910"/>
              <a:ext cx="357776" cy="10135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8" name="Straight Connector 303"/>
            <p:cNvCxnSpPr>
              <a:cxnSpLocks noChangeShapeType="1"/>
            </p:cNvCxnSpPr>
            <p:nvPr/>
          </p:nvCxnSpPr>
          <p:spPr bwMode="auto">
            <a:xfrm flipV="1">
              <a:off x="6730386" y="4097312"/>
              <a:ext cx="285612" cy="15943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599" name="Straight Connector 304"/>
            <p:cNvCxnSpPr>
              <a:cxnSpLocks noChangeShapeType="1"/>
              <a:endCxn id="24847" idx="4"/>
            </p:cNvCxnSpPr>
            <p:nvPr/>
          </p:nvCxnSpPr>
          <p:spPr bwMode="auto">
            <a:xfrm flipH="1" flipV="1">
              <a:off x="5497389" y="3991689"/>
              <a:ext cx="414246" cy="710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00" name="TextBox 39958"/>
            <p:cNvSpPr txBox="1">
              <a:spLocks noChangeArrowheads="1"/>
            </p:cNvSpPr>
            <p:nvPr/>
          </p:nvSpPr>
          <p:spPr bwMode="auto">
            <a:xfrm>
              <a:off x="4656950" y="40940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24601" name="Group 133"/>
            <p:cNvGrpSpPr>
              <a:grpSpLocks/>
            </p:cNvGrpSpPr>
            <p:nvPr/>
          </p:nvGrpSpPr>
          <p:grpSpPr bwMode="auto">
            <a:xfrm>
              <a:off x="6266751" y="4240218"/>
              <a:ext cx="536987" cy="150585"/>
              <a:chOff x="2356" y="1300"/>
              <a:chExt cx="555" cy="194"/>
            </a:xfrm>
          </p:grpSpPr>
          <p:sp>
            <p:nvSpPr>
              <p:cNvPr id="248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4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4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2" name="Group 133"/>
            <p:cNvGrpSpPr>
              <a:grpSpLocks/>
            </p:cNvGrpSpPr>
            <p:nvPr/>
          </p:nvGrpSpPr>
          <p:grpSpPr bwMode="auto">
            <a:xfrm>
              <a:off x="5477941" y="4301315"/>
              <a:ext cx="536987" cy="150585"/>
              <a:chOff x="2356" y="1300"/>
              <a:chExt cx="555" cy="194"/>
            </a:xfrm>
          </p:grpSpPr>
          <p:sp>
            <p:nvSpPr>
              <p:cNvPr id="248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35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36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3" name="Group 133"/>
            <p:cNvGrpSpPr>
              <a:grpSpLocks/>
            </p:cNvGrpSpPr>
            <p:nvPr/>
          </p:nvGrpSpPr>
          <p:grpSpPr bwMode="auto">
            <a:xfrm>
              <a:off x="5768530" y="4058909"/>
              <a:ext cx="536987" cy="150585"/>
              <a:chOff x="2356" y="1300"/>
              <a:chExt cx="555" cy="194"/>
            </a:xfrm>
          </p:grpSpPr>
          <p:sp>
            <p:nvSpPr>
              <p:cNvPr id="248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2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2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4" name="Group 133"/>
            <p:cNvGrpSpPr>
              <a:grpSpLocks/>
            </p:cNvGrpSpPr>
            <p:nvPr/>
          </p:nvGrpSpPr>
          <p:grpSpPr bwMode="auto">
            <a:xfrm>
              <a:off x="6720398" y="3946335"/>
              <a:ext cx="536987" cy="150585"/>
              <a:chOff x="2356" y="1300"/>
              <a:chExt cx="555" cy="194"/>
            </a:xfrm>
          </p:grpSpPr>
          <p:sp>
            <p:nvSpPr>
              <p:cNvPr id="248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1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2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5" name="Group 133"/>
            <p:cNvGrpSpPr>
              <a:grpSpLocks/>
            </p:cNvGrpSpPr>
            <p:nvPr/>
          </p:nvGrpSpPr>
          <p:grpSpPr bwMode="auto">
            <a:xfrm>
              <a:off x="6949583" y="4429458"/>
              <a:ext cx="536987" cy="150585"/>
              <a:chOff x="2356" y="1300"/>
              <a:chExt cx="555" cy="194"/>
            </a:xfrm>
          </p:grpSpPr>
          <p:sp>
            <p:nvSpPr>
              <p:cNvPr id="248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1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1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6" name="Group 133"/>
            <p:cNvGrpSpPr>
              <a:grpSpLocks/>
            </p:cNvGrpSpPr>
            <p:nvPr/>
          </p:nvGrpSpPr>
          <p:grpSpPr bwMode="auto">
            <a:xfrm>
              <a:off x="6040423" y="4584184"/>
              <a:ext cx="536987" cy="150585"/>
              <a:chOff x="2356" y="1300"/>
              <a:chExt cx="555" cy="194"/>
            </a:xfrm>
          </p:grpSpPr>
          <p:sp>
            <p:nvSpPr>
              <p:cNvPr id="247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8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8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8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80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80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07" name="Group 133"/>
            <p:cNvGrpSpPr>
              <a:grpSpLocks/>
            </p:cNvGrpSpPr>
            <p:nvPr/>
          </p:nvGrpSpPr>
          <p:grpSpPr bwMode="auto">
            <a:xfrm>
              <a:off x="5140710" y="4540344"/>
              <a:ext cx="536987" cy="150585"/>
              <a:chOff x="2356" y="1300"/>
              <a:chExt cx="555" cy="194"/>
            </a:xfrm>
          </p:grpSpPr>
          <p:sp>
            <p:nvSpPr>
              <p:cNvPr id="247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9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96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608" name="Straight Connector 334"/>
            <p:cNvCxnSpPr>
              <a:cxnSpLocks noChangeShapeType="1"/>
              <a:stCxn id="24780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09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0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1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2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3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5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16" name="Straight Connector 342"/>
            <p:cNvCxnSpPr>
              <a:cxnSpLocks noChangeShapeType="1"/>
              <a:endCxn id="24775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4617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247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8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8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18" name="Gruppieren 608"/>
            <p:cNvGrpSpPr>
              <a:grpSpLocks/>
            </p:cNvGrpSpPr>
            <p:nvPr/>
          </p:nvGrpSpPr>
          <p:grpSpPr bwMode="auto">
            <a:xfrm>
              <a:off x="1803400" y="2755900"/>
              <a:ext cx="3467100" cy="1193800"/>
              <a:chOff x="1803400" y="2755900"/>
              <a:chExt cx="3467100" cy="1193800"/>
            </a:xfrm>
          </p:grpSpPr>
          <p:sp>
            <p:nvSpPr>
              <p:cNvPr id="24718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4719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47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7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8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20" name="TextBox 343"/>
              <p:cNvSpPr txBox="1">
                <a:spLocks noChangeArrowheads="1"/>
              </p:cNvSpPr>
              <p:nvPr/>
            </p:nvSpPr>
            <p:spPr bwMode="auto">
              <a:xfrm>
                <a:off x="1922004" y="3127193"/>
                <a:ext cx="821315" cy="53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ISP A</a:t>
                </a:r>
              </a:p>
            </p:txBody>
          </p:sp>
          <p:grpSp>
            <p:nvGrpSpPr>
              <p:cNvPr id="24721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47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7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2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47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6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3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47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5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5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4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47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4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5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473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3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3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3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4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4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3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4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4726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472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2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472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473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73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473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473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3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sp>
          <p:nvSpPr>
            <p:cNvPr id="24619" name="Oval 417"/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4620" name="Group 133"/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4710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1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15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621" name="Straight Connector 419"/>
            <p:cNvCxnSpPr>
              <a:cxnSpLocks noChangeShapeType="1"/>
              <a:stCxn id="24715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2" name="Straight Connector 420"/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3" name="Straight Connector 421"/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4" name="Straight Connector 422"/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5" name="Straight Connector 423"/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6" name="Straight Connector 424"/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8" name="Straight Connector 426"/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29" name="Straight Connector 427"/>
            <p:cNvCxnSpPr>
              <a:cxnSpLocks noChangeShapeType="1"/>
              <a:endCxn id="24710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30" name="TextBox 428"/>
            <p:cNvSpPr txBox="1">
              <a:spLocks noChangeArrowheads="1"/>
            </p:cNvSpPr>
            <p:nvPr/>
          </p:nvSpPr>
          <p:spPr bwMode="auto">
            <a:xfrm>
              <a:off x="1604171" y="4528993"/>
              <a:ext cx="845231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C</a:t>
              </a:r>
            </a:p>
          </p:txBody>
        </p:sp>
        <p:grpSp>
          <p:nvGrpSpPr>
            <p:cNvPr id="24631" name="Group 133"/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47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7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7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70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70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2" name="Group 133"/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46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7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98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99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3" name="Group 133"/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46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9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9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4" name="Group 133"/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46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8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8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5" name="Group 133"/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46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7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7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6" name="Group 133"/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46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6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6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4637" name="Group 133"/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46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46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46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6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465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65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4638" name="Straight Connector 12"/>
            <p:cNvCxnSpPr>
              <a:cxnSpLocks noChangeShapeType="1"/>
              <a:endCxn id="24777" idx="1"/>
            </p:cNvCxnSpPr>
            <p:nvPr/>
          </p:nvCxnSpPr>
          <p:spPr bwMode="auto">
            <a:xfrm>
              <a:off x="2382838" y="2609850"/>
              <a:ext cx="238125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39" name="Straight Connector 500"/>
            <p:cNvCxnSpPr>
              <a:cxnSpLocks noChangeShapeType="1"/>
              <a:endCxn id="24779" idx="1"/>
            </p:cNvCxnSpPr>
            <p:nvPr/>
          </p:nvCxnSpPr>
          <p:spPr bwMode="auto">
            <a:xfrm>
              <a:off x="1638300" y="2849563"/>
              <a:ext cx="900113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0" name="Straight Connector 501"/>
            <p:cNvCxnSpPr>
              <a:cxnSpLocks noChangeShapeType="1"/>
              <a:endCxn id="24775" idx="2"/>
            </p:cNvCxnSpPr>
            <p:nvPr/>
          </p:nvCxnSpPr>
          <p:spPr bwMode="auto">
            <a:xfrm flipV="1">
              <a:off x="1235075" y="2973388"/>
              <a:ext cx="1303338" cy="277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1" name="Straight Connector 502"/>
            <p:cNvCxnSpPr>
              <a:cxnSpLocks noChangeShapeType="1"/>
              <a:endCxn id="24753" idx="1"/>
            </p:cNvCxnSpPr>
            <p:nvPr/>
          </p:nvCxnSpPr>
          <p:spPr bwMode="auto">
            <a:xfrm>
              <a:off x="3916363" y="2411413"/>
              <a:ext cx="307975" cy="573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2" name="Straight Connector 503"/>
            <p:cNvCxnSpPr>
              <a:cxnSpLocks noChangeShapeType="1"/>
              <a:endCxn id="24753" idx="0"/>
            </p:cNvCxnSpPr>
            <p:nvPr/>
          </p:nvCxnSpPr>
          <p:spPr bwMode="auto">
            <a:xfrm flipH="1">
              <a:off x="4425950" y="2389188"/>
              <a:ext cx="384175" cy="579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3" name="Straight Connector 504"/>
            <p:cNvCxnSpPr>
              <a:cxnSpLocks noChangeShapeType="1"/>
              <a:endCxn id="24817" idx="0"/>
            </p:cNvCxnSpPr>
            <p:nvPr/>
          </p:nvCxnSpPr>
          <p:spPr bwMode="auto">
            <a:xfrm>
              <a:off x="6770688" y="2900363"/>
              <a:ext cx="215900" cy="1046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4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400" y="3251200"/>
              <a:ext cx="241300" cy="692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5" name="Straight Connector 506"/>
            <p:cNvCxnSpPr>
              <a:cxnSpLocks noChangeShapeType="1"/>
              <a:stCxn id="24883" idx="4"/>
              <a:endCxn id="24812" idx="0"/>
            </p:cNvCxnSpPr>
            <p:nvPr/>
          </p:nvCxnSpPr>
          <p:spPr bwMode="auto">
            <a:xfrm flipH="1">
              <a:off x="7483475" y="4229100"/>
              <a:ext cx="541338" cy="249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6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900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7" name="Straight Connector 508"/>
            <p:cNvCxnSpPr>
              <a:cxnSpLocks noChangeShapeType="1"/>
              <a:endCxn id="24799" idx="5"/>
            </p:cNvCxnSpPr>
            <p:nvPr/>
          </p:nvCxnSpPr>
          <p:spPr bwMode="auto">
            <a:xfrm flipH="1" flipV="1">
              <a:off x="6496050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8" name="Straight Connector 509"/>
            <p:cNvCxnSpPr>
              <a:cxnSpLocks noChangeShapeType="1"/>
              <a:stCxn id="24881" idx="0"/>
            </p:cNvCxnSpPr>
            <p:nvPr/>
          </p:nvCxnSpPr>
          <p:spPr bwMode="auto">
            <a:xfrm flipH="1" flipV="1">
              <a:off x="5319713" y="4694238"/>
              <a:ext cx="285750" cy="1160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49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3" y="5045075"/>
              <a:ext cx="371475" cy="973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0" name="Straight Connector 511"/>
            <p:cNvCxnSpPr>
              <a:cxnSpLocks noChangeShapeType="1"/>
              <a:stCxn id="24878" idx="0"/>
            </p:cNvCxnSpPr>
            <p:nvPr/>
          </p:nvCxnSpPr>
          <p:spPr bwMode="auto">
            <a:xfrm flipH="1" flipV="1">
              <a:off x="3144839" y="5192713"/>
              <a:ext cx="243940" cy="6614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1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700" y="5160963"/>
              <a:ext cx="401638" cy="209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2" name="Straight Connector 513"/>
            <p:cNvCxnSpPr>
              <a:cxnSpLocks noChangeShapeType="1"/>
              <a:endCxn id="24658" idx="0"/>
            </p:cNvCxnSpPr>
            <p:nvPr/>
          </p:nvCxnSpPr>
          <p:spPr bwMode="auto">
            <a:xfrm flipV="1">
              <a:off x="1362075" y="5045075"/>
              <a:ext cx="706438" cy="44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53" name="Straight Connector 514"/>
            <p:cNvCxnSpPr>
              <a:cxnSpLocks noChangeShapeType="1"/>
              <a:endCxn id="24714" idx="1"/>
            </p:cNvCxnSpPr>
            <p:nvPr/>
          </p:nvCxnSpPr>
          <p:spPr bwMode="auto">
            <a:xfrm>
              <a:off x="1155700" y="4376738"/>
              <a:ext cx="996950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12" name="Rectangle 3"/>
          <p:cNvSpPr txBox="1">
            <a:spLocks noChangeArrowheads="1"/>
          </p:cNvSpPr>
          <p:nvPr/>
        </p:nvSpPr>
        <p:spPr bwMode="auto">
          <a:xfrm>
            <a:off x="5029361" y="3543697"/>
            <a:ext cx="3797222" cy="8488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err="1" smtClean="0">
                <a:latin typeface="+mj-lt"/>
              </a:rPr>
              <a:t>Wenn</a:t>
            </a:r>
            <a:r>
              <a:rPr lang="en-US" i="1" dirty="0" smtClean="0">
                <a:latin typeface="+mj-lt"/>
              </a:rPr>
              <a:t> man </a:t>
            </a:r>
            <a:r>
              <a:rPr lang="en-US" i="1" dirty="0" err="1" smtClean="0">
                <a:latin typeface="+mj-lt"/>
              </a:rPr>
              <a:t>als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globaler</a:t>
            </a:r>
            <a:r>
              <a:rPr lang="en-US" i="1" dirty="0" smtClean="0">
                <a:latin typeface="+mj-lt"/>
              </a:rPr>
              <a:t> ISP Geld </a:t>
            </a:r>
            <a:r>
              <a:rPr lang="en-US" i="1" dirty="0" err="1" smtClean="0">
                <a:latin typeface="+mj-lt"/>
              </a:rPr>
              <a:t>verdienen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kann</a:t>
            </a:r>
            <a:r>
              <a:rPr lang="en-US" i="1" dirty="0" smtClean="0">
                <a:latin typeface="+mj-lt"/>
              </a:rPr>
              <a:t>, </a:t>
            </a:r>
            <a:r>
              <a:rPr lang="en-US" i="1" dirty="0" err="1" smtClean="0">
                <a:latin typeface="+mj-lt"/>
              </a:rPr>
              <a:t>dann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gibt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es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auch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Mitbewerber</a:t>
            </a:r>
            <a:r>
              <a:rPr lang="en-US" i="1" dirty="0" smtClean="0">
                <a:latin typeface="+mj-lt"/>
              </a:rPr>
              <a:t> …</a:t>
            </a:r>
            <a:endParaRPr lang="en-US" i="1" dirty="0">
              <a:latin typeface="+mj-lt"/>
            </a:endParaRPr>
          </a:p>
        </p:txBody>
      </p:sp>
      <p:sp>
        <p:nvSpPr>
          <p:cNvPr id="613" name="Textfeld 612"/>
          <p:cNvSpPr txBox="1"/>
          <p:nvPr/>
        </p:nvSpPr>
        <p:spPr>
          <a:xfrm>
            <a:off x="108813" y="424857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33" name="Datumsplatzhalter 3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 dirty="0"/>
          </a:p>
        </p:txBody>
      </p:sp>
      <p:sp>
        <p:nvSpPr>
          <p:cNvPr id="334" name="Fußzeilenplatzhalter 3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2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Schritt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2560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103492-FE48-4F0E-9F1C-FA7A32388145}" type="slidenum">
              <a:rPr lang="de-DE" smtClean="0"/>
              <a:pPr/>
              <a:t>20</a:t>
            </a:fld>
            <a:endParaRPr lang="de-DE" smtClean="0"/>
          </a:p>
        </p:txBody>
      </p:sp>
      <p:pic>
        <p:nvPicPr>
          <p:cNvPr id="25605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9" name="Gruppieren 609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450885" y="1762215"/>
            <a:chExt cx="8436700" cy="4733746"/>
          </a:xfrm>
        </p:grpSpPr>
        <p:grpSp>
          <p:nvGrpSpPr>
            <p:cNvPr id="25635" name="Group 5"/>
            <p:cNvGrpSpPr>
              <a:grpSpLocks/>
            </p:cNvGrpSpPr>
            <p:nvPr/>
          </p:nvGrpSpPr>
          <p:grpSpPr bwMode="auto">
            <a:xfrm>
              <a:off x="450885" y="1762215"/>
              <a:ext cx="8436700" cy="4733746"/>
              <a:chOff x="154926" y="1818451"/>
              <a:chExt cx="8435564" cy="4734111"/>
            </a:xfrm>
          </p:grpSpPr>
          <p:grpSp>
            <p:nvGrpSpPr>
              <p:cNvPr id="25902" name="Group 2"/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5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5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3" name="Group 131"/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5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53" name="TextBox 13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4" name="Group 135"/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5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51" name="TextBox 13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5" name="Group 138"/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9" name="TextBox 140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6" name="Group 141"/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7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7" name="Group 144"/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5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8" name="Group 147"/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3" name="TextBox 149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09" name="Group 150"/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4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41" name="TextBox 15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0" name="Group 153"/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9" name="TextBox 15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1" name="Group 156"/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7" name="TextBox 15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2" name="Group 160"/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5" name="TextBox 162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3" name="Group 163"/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2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3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4" name="Group 166"/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30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31" name="TextBox 168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5" name="Group 169"/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28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29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6" name="Group 172"/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26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27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grpSp>
            <p:nvGrpSpPr>
              <p:cNvPr id="25917" name="Group 175"/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7594" cy="484122"/>
                <a:chOff x="3053396" y="4304255"/>
                <a:chExt cx="647594" cy="484122"/>
              </a:xfrm>
            </p:grpSpPr>
            <p:sp>
              <p:nvSpPr>
                <p:cNvPr id="25924" name="Freeform 84"/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25" name="TextBox 177"/>
                <p:cNvSpPr txBox="1">
                  <a:spLocks noChangeArrowheads="1"/>
                </p:cNvSpPr>
                <p:nvPr/>
              </p:nvSpPr>
              <p:spPr bwMode="auto">
                <a:xfrm>
                  <a:off x="3118857" y="4323258"/>
                  <a:ext cx="582133" cy="4651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access</a:t>
                  </a:r>
                </a:p>
                <a:p>
                  <a:pPr algn="ctr">
                    <a:lnSpc>
                      <a:spcPts val="1008"/>
                    </a:lnSpc>
                  </a:pPr>
                  <a:r>
                    <a:rPr lang="en-US" altLang="de-DE" sz="1000" dirty="0"/>
                    <a:t>net</a:t>
                  </a:r>
                </a:p>
              </p:txBody>
            </p:sp>
          </p:grpSp>
          <p:sp>
            <p:nvSpPr>
              <p:cNvPr id="25918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5143536" y="1868570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19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338849" y="3429034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0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6098277" y="5854882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1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730822" y="575824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2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53980" y="3539060"/>
                <a:ext cx="725041" cy="52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5923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330412" y="1818451"/>
                <a:ext cx="543666" cy="697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sp>
          <p:nvSpPr>
            <p:cNvPr id="25636" name="Oval 3"/>
            <p:cNvSpPr>
              <a:spLocks noChangeArrowheads="1"/>
            </p:cNvSpPr>
            <p:nvPr/>
          </p:nvSpPr>
          <p:spPr bwMode="auto">
            <a:xfrm>
              <a:off x="4546600" y="3746500"/>
              <a:ext cx="3225800" cy="11176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5637" name="Group 133"/>
            <p:cNvGrpSpPr>
              <a:grpSpLocks/>
            </p:cNvGrpSpPr>
            <p:nvPr/>
          </p:nvGrpSpPr>
          <p:grpSpPr bwMode="auto">
            <a:xfrm>
              <a:off x="5229862" y="3841103"/>
              <a:ext cx="536987" cy="150585"/>
              <a:chOff x="2356" y="1300"/>
              <a:chExt cx="555" cy="194"/>
            </a:xfrm>
          </p:grpSpPr>
          <p:sp>
            <p:nvSpPr>
              <p:cNvPr id="258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9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9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38" name="Straight Connector 10"/>
            <p:cNvCxnSpPr>
              <a:cxnSpLocks noChangeShapeType="1"/>
              <a:stCxn id="25899" idx="0"/>
            </p:cNvCxnSpPr>
            <p:nvPr/>
          </p:nvCxnSpPr>
          <p:spPr bwMode="auto">
            <a:xfrm>
              <a:off x="5762979" y="3890004"/>
              <a:ext cx="983118" cy="1112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39" name="Straight Connector 297"/>
            <p:cNvCxnSpPr>
              <a:cxnSpLocks noChangeShapeType="1"/>
            </p:cNvCxnSpPr>
            <p:nvPr/>
          </p:nvCxnSpPr>
          <p:spPr bwMode="auto">
            <a:xfrm>
              <a:off x="6233474" y="4185268"/>
              <a:ext cx="121703" cy="679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0" name="Straight Connector 298"/>
            <p:cNvCxnSpPr>
              <a:cxnSpLocks noChangeShapeType="1"/>
            </p:cNvCxnSpPr>
            <p:nvPr/>
          </p:nvCxnSpPr>
          <p:spPr bwMode="auto">
            <a:xfrm flipV="1">
              <a:off x="6032784" y="4351331"/>
              <a:ext cx="245289" cy="371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1" name="Straight Connector 299"/>
            <p:cNvCxnSpPr>
              <a:cxnSpLocks noChangeShapeType="1"/>
            </p:cNvCxnSpPr>
            <p:nvPr/>
          </p:nvCxnSpPr>
          <p:spPr bwMode="auto">
            <a:xfrm flipV="1">
              <a:off x="5735509" y="4208454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2" name="Straight Connector 300"/>
            <p:cNvCxnSpPr>
              <a:cxnSpLocks noChangeShapeType="1"/>
            </p:cNvCxnSpPr>
            <p:nvPr/>
          </p:nvCxnSpPr>
          <p:spPr bwMode="auto">
            <a:xfrm flipV="1">
              <a:off x="5434853" y="4451132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3" name="Straight Connector 301"/>
            <p:cNvCxnSpPr>
              <a:cxnSpLocks noChangeShapeType="1"/>
            </p:cNvCxnSpPr>
            <p:nvPr/>
          </p:nvCxnSpPr>
          <p:spPr bwMode="auto">
            <a:xfrm flipV="1">
              <a:off x="6249295" y="4391445"/>
              <a:ext cx="254977" cy="206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4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6744667" y="4379910"/>
              <a:ext cx="357776" cy="10135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5" name="Straight Connector 303"/>
            <p:cNvCxnSpPr>
              <a:cxnSpLocks noChangeShapeType="1"/>
            </p:cNvCxnSpPr>
            <p:nvPr/>
          </p:nvCxnSpPr>
          <p:spPr bwMode="auto">
            <a:xfrm flipV="1">
              <a:off x="6730386" y="4097312"/>
              <a:ext cx="285612" cy="15943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6" name="Straight Connector 304"/>
            <p:cNvCxnSpPr>
              <a:cxnSpLocks noChangeShapeType="1"/>
              <a:endCxn id="25894" idx="4"/>
            </p:cNvCxnSpPr>
            <p:nvPr/>
          </p:nvCxnSpPr>
          <p:spPr bwMode="auto">
            <a:xfrm flipH="1" flipV="1">
              <a:off x="5497389" y="3991689"/>
              <a:ext cx="414246" cy="710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647" name="TextBox 39958"/>
            <p:cNvSpPr txBox="1">
              <a:spLocks noChangeArrowheads="1"/>
            </p:cNvSpPr>
            <p:nvPr/>
          </p:nvSpPr>
          <p:spPr bwMode="auto">
            <a:xfrm>
              <a:off x="4656950" y="40940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25648" name="Group 133"/>
            <p:cNvGrpSpPr>
              <a:grpSpLocks/>
            </p:cNvGrpSpPr>
            <p:nvPr/>
          </p:nvGrpSpPr>
          <p:grpSpPr bwMode="auto">
            <a:xfrm>
              <a:off x="6266751" y="4240218"/>
              <a:ext cx="536987" cy="150585"/>
              <a:chOff x="2356" y="1300"/>
              <a:chExt cx="555" cy="194"/>
            </a:xfrm>
          </p:grpSpPr>
          <p:sp>
            <p:nvSpPr>
              <p:cNvPr id="258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9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9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49" name="Group 133"/>
            <p:cNvGrpSpPr>
              <a:grpSpLocks/>
            </p:cNvGrpSpPr>
            <p:nvPr/>
          </p:nvGrpSpPr>
          <p:grpSpPr bwMode="auto">
            <a:xfrm>
              <a:off x="5477941" y="4301315"/>
              <a:ext cx="536987" cy="150585"/>
              <a:chOff x="2356" y="1300"/>
              <a:chExt cx="555" cy="194"/>
            </a:xfrm>
          </p:grpSpPr>
          <p:sp>
            <p:nvSpPr>
              <p:cNvPr id="258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82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83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0" name="Group 133"/>
            <p:cNvGrpSpPr>
              <a:grpSpLocks/>
            </p:cNvGrpSpPr>
            <p:nvPr/>
          </p:nvGrpSpPr>
          <p:grpSpPr bwMode="auto">
            <a:xfrm>
              <a:off x="5768530" y="4058909"/>
              <a:ext cx="536987" cy="150585"/>
              <a:chOff x="2356" y="1300"/>
              <a:chExt cx="555" cy="194"/>
            </a:xfrm>
          </p:grpSpPr>
          <p:sp>
            <p:nvSpPr>
              <p:cNvPr id="258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7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7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1" name="Group 133"/>
            <p:cNvGrpSpPr>
              <a:grpSpLocks/>
            </p:cNvGrpSpPr>
            <p:nvPr/>
          </p:nvGrpSpPr>
          <p:grpSpPr bwMode="auto">
            <a:xfrm>
              <a:off x="6720398" y="3946335"/>
              <a:ext cx="536987" cy="150585"/>
              <a:chOff x="2356" y="1300"/>
              <a:chExt cx="555" cy="194"/>
            </a:xfrm>
          </p:grpSpPr>
          <p:sp>
            <p:nvSpPr>
              <p:cNvPr id="258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6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6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2" name="Group 133"/>
            <p:cNvGrpSpPr>
              <a:grpSpLocks/>
            </p:cNvGrpSpPr>
            <p:nvPr/>
          </p:nvGrpSpPr>
          <p:grpSpPr bwMode="auto">
            <a:xfrm>
              <a:off x="6949583" y="4429458"/>
              <a:ext cx="536987" cy="150585"/>
              <a:chOff x="2356" y="1300"/>
              <a:chExt cx="555" cy="194"/>
            </a:xfrm>
          </p:grpSpPr>
          <p:sp>
            <p:nvSpPr>
              <p:cNvPr id="258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5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5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3" name="Group 133"/>
            <p:cNvGrpSpPr>
              <a:grpSpLocks/>
            </p:cNvGrpSpPr>
            <p:nvPr/>
          </p:nvGrpSpPr>
          <p:grpSpPr bwMode="auto">
            <a:xfrm>
              <a:off x="6040423" y="4584184"/>
              <a:ext cx="536987" cy="150585"/>
              <a:chOff x="2356" y="1300"/>
              <a:chExt cx="555" cy="194"/>
            </a:xfrm>
          </p:grpSpPr>
          <p:sp>
            <p:nvSpPr>
              <p:cNvPr id="258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5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5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54" name="Group 133"/>
            <p:cNvGrpSpPr>
              <a:grpSpLocks/>
            </p:cNvGrpSpPr>
            <p:nvPr/>
          </p:nvGrpSpPr>
          <p:grpSpPr bwMode="auto">
            <a:xfrm>
              <a:off x="5140710" y="4540344"/>
              <a:ext cx="536987" cy="150585"/>
              <a:chOff x="2356" y="1300"/>
              <a:chExt cx="555" cy="194"/>
            </a:xfrm>
          </p:grpSpPr>
          <p:sp>
            <p:nvSpPr>
              <p:cNvPr id="258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4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43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55" name="Straight Connector 334"/>
            <p:cNvCxnSpPr>
              <a:cxnSpLocks noChangeShapeType="1"/>
              <a:stCxn id="25827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6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7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8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9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0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1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2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3" name="Straight Connector 342"/>
            <p:cNvCxnSpPr>
              <a:cxnSpLocks noChangeShapeType="1"/>
              <a:endCxn id="25822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5664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258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8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8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8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83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835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65" name="Gruppieren 608"/>
            <p:cNvGrpSpPr>
              <a:grpSpLocks/>
            </p:cNvGrpSpPr>
            <p:nvPr/>
          </p:nvGrpSpPr>
          <p:grpSpPr bwMode="auto">
            <a:xfrm>
              <a:off x="1803400" y="2755900"/>
              <a:ext cx="3467100" cy="1193800"/>
              <a:chOff x="1803400" y="2755900"/>
              <a:chExt cx="3467100" cy="1193800"/>
            </a:xfrm>
          </p:grpSpPr>
          <p:sp>
            <p:nvSpPr>
              <p:cNvPr id="25765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5766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5822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23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24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25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28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29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26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27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67" name="TextBox 343"/>
              <p:cNvSpPr txBox="1">
                <a:spLocks noChangeArrowheads="1"/>
              </p:cNvSpPr>
              <p:nvPr/>
            </p:nvSpPr>
            <p:spPr bwMode="auto">
              <a:xfrm>
                <a:off x="1922004" y="3127193"/>
                <a:ext cx="821315" cy="53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ISP A</a:t>
                </a:r>
              </a:p>
            </p:txBody>
          </p:sp>
          <p:grpSp>
            <p:nvGrpSpPr>
              <p:cNvPr id="2576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5814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15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16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17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20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21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18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19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69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5806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07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08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09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12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13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10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11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0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5798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99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800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801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804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805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802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03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1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5790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91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92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793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796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797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794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95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2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5782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83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84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785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788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789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786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87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773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5774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75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5776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5777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5780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5781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5778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79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sp>
          <p:nvSpPr>
            <p:cNvPr id="25666" name="Oval 417"/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5667" name="Group 133"/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5757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6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6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68" name="Straight Connector 419"/>
            <p:cNvCxnSpPr>
              <a:cxnSpLocks noChangeShapeType="1"/>
              <a:stCxn id="25762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69" name="Straight Connector 420"/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0" name="Straight Connector 421"/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1" name="Straight Connector 422"/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2" name="Straight Connector 423"/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3" name="Straight Connector 424"/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5" name="Straight Connector 426"/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76" name="Straight Connector 427"/>
            <p:cNvCxnSpPr>
              <a:cxnSpLocks noChangeShapeType="1"/>
              <a:endCxn id="25757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677" name="TextBox 428"/>
            <p:cNvSpPr txBox="1">
              <a:spLocks noChangeArrowheads="1"/>
            </p:cNvSpPr>
            <p:nvPr/>
          </p:nvSpPr>
          <p:spPr bwMode="auto">
            <a:xfrm>
              <a:off x="1604171" y="4528993"/>
              <a:ext cx="845231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C</a:t>
              </a:r>
            </a:p>
          </p:txBody>
        </p:sp>
        <p:grpSp>
          <p:nvGrpSpPr>
            <p:cNvPr id="25678" name="Group 133"/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57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5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5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79" name="Group 133"/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57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45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46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0" name="Group 133"/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57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3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1" name="Group 133"/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57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2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3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2" name="Group 133"/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57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2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3" name="Group 133"/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57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1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1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5684" name="Group 133"/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57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57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57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7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570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70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5685" name="Straight Connector 12"/>
            <p:cNvCxnSpPr>
              <a:cxnSpLocks noChangeShapeType="1"/>
              <a:endCxn id="25824" idx="1"/>
            </p:cNvCxnSpPr>
            <p:nvPr/>
          </p:nvCxnSpPr>
          <p:spPr bwMode="auto">
            <a:xfrm>
              <a:off x="2382838" y="2609850"/>
              <a:ext cx="238125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6" name="Straight Connector 500"/>
            <p:cNvCxnSpPr>
              <a:cxnSpLocks noChangeShapeType="1"/>
              <a:endCxn id="25826" idx="1"/>
            </p:cNvCxnSpPr>
            <p:nvPr/>
          </p:nvCxnSpPr>
          <p:spPr bwMode="auto">
            <a:xfrm>
              <a:off x="1638300" y="2849563"/>
              <a:ext cx="900113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7" name="Straight Connector 501"/>
            <p:cNvCxnSpPr>
              <a:cxnSpLocks noChangeShapeType="1"/>
              <a:endCxn id="25822" idx="2"/>
            </p:cNvCxnSpPr>
            <p:nvPr/>
          </p:nvCxnSpPr>
          <p:spPr bwMode="auto">
            <a:xfrm flipV="1">
              <a:off x="1235075" y="2973388"/>
              <a:ext cx="1303338" cy="277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8" name="Straight Connector 502"/>
            <p:cNvCxnSpPr>
              <a:cxnSpLocks noChangeShapeType="1"/>
              <a:endCxn id="25800" idx="1"/>
            </p:cNvCxnSpPr>
            <p:nvPr/>
          </p:nvCxnSpPr>
          <p:spPr bwMode="auto">
            <a:xfrm>
              <a:off x="3916363" y="2411413"/>
              <a:ext cx="307975" cy="573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89" name="Straight Connector 503"/>
            <p:cNvCxnSpPr>
              <a:cxnSpLocks noChangeShapeType="1"/>
              <a:endCxn id="25800" idx="0"/>
            </p:cNvCxnSpPr>
            <p:nvPr/>
          </p:nvCxnSpPr>
          <p:spPr bwMode="auto">
            <a:xfrm flipH="1">
              <a:off x="4425950" y="2389188"/>
              <a:ext cx="384175" cy="579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0" name="Straight Connector 504"/>
            <p:cNvCxnSpPr>
              <a:cxnSpLocks noChangeShapeType="1"/>
              <a:endCxn id="25864" idx="0"/>
            </p:cNvCxnSpPr>
            <p:nvPr/>
          </p:nvCxnSpPr>
          <p:spPr bwMode="auto">
            <a:xfrm>
              <a:off x="6770688" y="2900363"/>
              <a:ext cx="215900" cy="1046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1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400" y="3251200"/>
              <a:ext cx="241300" cy="692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2" name="Straight Connector 506"/>
            <p:cNvCxnSpPr>
              <a:cxnSpLocks noChangeShapeType="1"/>
              <a:stCxn id="25930" idx="4"/>
              <a:endCxn id="25859" idx="0"/>
            </p:cNvCxnSpPr>
            <p:nvPr/>
          </p:nvCxnSpPr>
          <p:spPr bwMode="auto">
            <a:xfrm flipH="1">
              <a:off x="7483475" y="4229100"/>
              <a:ext cx="541338" cy="249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3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900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4" name="Straight Connector 508"/>
            <p:cNvCxnSpPr>
              <a:cxnSpLocks noChangeShapeType="1"/>
              <a:endCxn id="25846" idx="5"/>
            </p:cNvCxnSpPr>
            <p:nvPr/>
          </p:nvCxnSpPr>
          <p:spPr bwMode="auto">
            <a:xfrm flipH="1" flipV="1">
              <a:off x="6496050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5" name="Straight Connector 509"/>
            <p:cNvCxnSpPr>
              <a:cxnSpLocks noChangeShapeType="1"/>
              <a:stCxn id="25928" idx="0"/>
            </p:cNvCxnSpPr>
            <p:nvPr/>
          </p:nvCxnSpPr>
          <p:spPr bwMode="auto">
            <a:xfrm flipH="1" flipV="1">
              <a:off x="5319713" y="4694238"/>
              <a:ext cx="285750" cy="1160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6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3" y="5045075"/>
              <a:ext cx="371475" cy="973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7" name="Straight Connector 511"/>
            <p:cNvCxnSpPr>
              <a:cxnSpLocks noChangeShapeType="1"/>
              <a:stCxn id="25925" idx="0"/>
            </p:cNvCxnSpPr>
            <p:nvPr/>
          </p:nvCxnSpPr>
          <p:spPr bwMode="auto">
            <a:xfrm flipH="1" flipV="1">
              <a:off x="3144839" y="5192713"/>
              <a:ext cx="243940" cy="6614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8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700" y="5160963"/>
              <a:ext cx="401638" cy="209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99" name="Straight Connector 513"/>
            <p:cNvCxnSpPr>
              <a:cxnSpLocks noChangeShapeType="1"/>
              <a:endCxn id="25705" idx="0"/>
            </p:cNvCxnSpPr>
            <p:nvPr/>
          </p:nvCxnSpPr>
          <p:spPr bwMode="auto">
            <a:xfrm flipV="1">
              <a:off x="1362075" y="5045075"/>
              <a:ext cx="706438" cy="44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700" name="Straight Connector 514"/>
            <p:cNvCxnSpPr>
              <a:cxnSpLocks noChangeShapeType="1"/>
              <a:endCxn id="25761" idx="1"/>
            </p:cNvCxnSpPr>
            <p:nvPr/>
          </p:nvCxnSpPr>
          <p:spPr bwMode="auto">
            <a:xfrm>
              <a:off x="1155700" y="4376738"/>
              <a:ext cx="996950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795" name="Group 20"/>
          <p:cNvGrpSpPr>
            <a:grpSpLocks/>
          </p:cNvGrpSpPr>
          <p:nvPr/>
        </p:nvGrpSpPr>
        <p:grpSpPr bwMode="auto">
          <a:xfrm>
            <a:off x="4750931" y="2171126"/>
            <a:ext cx="2134637" cy="818522"/>
            <a:chOff x="4712800" y="2871032"/>
            <a:chExt cx="2117908" cy="1082781"/>
          </a:xfrm>
        </p:grpSpPr>
        <p:grpSp>
          <p:nvGrpSpPr>
            <p:cNvPr id="25630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4189" cy="451449"/>
              <a:chOff x="5573768" y="2726239"/>
              <a:chExt cx="534189" cy="451449"/>
            </a:xfrm>
          </p:grpSpPr>
          <p:sp>
            <p:nvSpPr>
              <p:cNvPr id="25633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5634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930" cy="451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5631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32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797" name="Group 39937"/>
          <p:cNvGrpSpPr>
            <a:grpSpLocks/>
          </p:cNvGrpSpPr>
          <p:nvPr/>
        </p:nvGrpSpPr>
        <p:grpSpPr bwMode="auto">
          <a:xfrm>
            <a:off x="3722014" y="2864832"/>
            <a:ext cx="1550573" cy="450983"/>
            <a:chOff x="3692946" y="3789212"/>
            <a:chExt cx="1537885" cy="596034"/>
          </a:xfrm>
        </p:grpSpPr>
        <p:cxnSp>
          <p:nvCxnSpPr>
            <p:cNvPr id="25624" name="Straight Connector 515"/>
            <p:cNvCxnSpPr>
              <a:cxnSpLocks noChangeShapeType="1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25625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4009" cy="451035"/>
              <a:chOff x="5573768" y="2726239"/>
              <a:chExt cx="534009" cy="451035"/>
            </a:xfrm>
          </p:grpSpPr>
          <p:sp>
            <p:nvSpPr>
              <p:cNvPr id="25628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5629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750" cy="451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5626" name="Straight Connector 519"/>
            <p:cNvCxnSpPr>
              <a:cxnSpLocks noChangeShapeType="1"/>
              <a:stCxn id="25628" idx="6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27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837" name="Group 39939"/>
          <p:cNvGrpSpPr>
            <a:grpSpLocks/>
          </p:cNvGrpSpPr>
          <p:nvPr/>
        </p:nvGrpSpPr>
        <p:grpSpPr bwMode="auto">
          <a:xfrm>
            <a:off x="2425870" y="2747212"/>
            <a:ext cx="2925125" cy="980546"/>
            <a:chOff x="2407287" y="3633041"/>
            <a:chExt cx="2900648" cy="1297685"/>
          </a:xfrm>
        </p:grpSpPr>
        <p:cxnSp>
          <p:nvCxnSpPr>
            <p:cNvPr id="25621" name="Straight Connector 7"/>
            <p:cNvCxnSpPr>
              <a:cxnSpLocks noChangeShapeType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22" name="Straight Connector 415"/>
            <p:cNvCxnSpPr>
              <a:cxnSpLocks noChangeShapeType="1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5623" name="Straight Connector 523"/>
            <p:cNvCxnSpPr>
              <a:cxnSpLocks noChangeShapeType="1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838" name="Group 39945"/>
          <p:cNvGrpSpPr>
            <a:grpSpLocks/>
          </p:cNvGrpSpPr>
          <p:nvPr/>
        </p:nvGrpSpPr>
        <p:grpSpPr bwMode="auto">
          <a:xfrm>
            <a:off x="2616350" y="3051121"/>
            <a:ext cx="1806909" cy="676601"/>
            <a:chOff x="4686300" y="4864100"/>
            <a:chExt cx="1792146" cy="894226"/>
          </a:xfrm>
        </p:grpSpPr>
        <p:sp>
          <p:nvSpPr>
            <p:cNvPr id="353" name="TextBox 39940"/>
            <p:cNvSpPr txBox="1">
              <a:spLocks noChangeArrowheads="1"/>
            </p:cNvSpPr>
            <p:nvPr/>
          </p:nvSpPr>
          <p:spPr bwMode="auto">
            <a:xfrm>
              <a:off x="4838662" y="5143273"/>
              <a:ext cx="1639784" cy="6150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1" dirty="0">
                  <a:solidFill>
                    <a:srgbClr val="CC0000"/>
                  </a:solidFill>
                  <a:latin typeface="+mn-lt"/>
                </a:rPr>
                <a:t>peering link</a:t>
              </a:r>
            </a:p>
          </p:txBody>
        </p:sp>
        <p:cxnSp>
          <p:nvCxnSpPr>
            <p:cNvPr id="25620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0839" name="Group 39950"/>
          <p:cNvGrpSpPr>
            <a:grpSpLocks/>
          </p:cNvGrpSpPr>
          <p:nvPr/>
        </p:nvGrpSpPr>
        <p:grpSpPr bwMode="auto">
          <a:xfrm>
            <a:off x="5312592" y="1286592"/>
            <a:ext cx="3163746" cy="884534"/>
            <a:chOff x="5270501" y="1701800"/>
            <a:chExt cx="3138374" cy="1169233"/>
          </a:xfrm>
        </p:grpSpPr>
        <p:sp>
          <p:nvSpPr>
            <p:cNvPr id="356" name="TextBox 39946"/>
            <p:cNvSpPr txBox="1">
              <a:spLocks noChangeArrowheads="1"/>
            </p:cNvSpPr>
            <p:nvPr/>
          </p:nvSpPr>
          <p:spPr bwMode="auto">
            <a:xfrm>
              <a:off x="5270501" y="1701800"/>
              <a:ext cx="3138374" cy="615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1" dirty="0">
                  <a:solidFill>
                    <a:srgbClr val="CC0000"/>
                  </a:solidFill>
                  <a:latin typeface="+mn-lt"/>
                </a:rPr>
                <a:t>Internet exchange point</a:t>
              </a:r>
            </a:p>
          </p:txBody>
        </p:sp>
        <p:cxnSp>
          <p:nvCxnSpPr>
            <p:cNvPr id="25618" name="Straight Connector 39948"/>
            <p:cNvCxnSpPr>
              <a:cxnSpLocks noChangeShapeType="1"/>
              <a:endCxn id="25634" idx="0"/>
            </p:cNvCxnSpPr>
            <p:nvPr/>
          </p:nvCxnSpPr>
          <p:spPr bwMode="auto">
            <a:xfrm flipH="1">
              <a:off x="5954229" y="2159000"/>
              <a:ext cx="217971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611" name="Rectangle 3"/>
          <p:cNvSpPr txBox="1">
            <a:spLocks noChangeArrowheads="1"/>
          </p:cNvSpPr>
          <p:nvPr/>
        </p:nvSpPr>
        <p:spPr bwMode="auto">
          <a:xfrm>
            <a:off x="5059762" y="3534558"/>
            <a:ext cx="3797222" cy="114606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err="1">
                <a:latin typeface="+mj-lt"/>
              </a:rPr>
              <a:t>Wenn</a:t>
            </a:r>
            <a:r>
              <a:rPr lang="en-US" i="1" dirty="0">
                <a:latin typeface="+mj-lt"/>
              </a:rPr>
              <a:t> man </a:t>
            </a:r>
            <a:r>
              <a:rPr lang="en-US" i="1" dirty="0" err="1">
                <a:latin typeface="+mj-lt"/>
              </a:rPr>
              <a:t>als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globaler</a:t>
            </a:r>
            <a:r>
              <a:rPr lang="en-US" i="1" dirty="0">
                <a:latin typeface="+mj-lt"/>
              </a:rPr>
              <a:t> ISP Geld </a:t>
            </a:r>
            <a:r>
              <a:rPr lang="en-US" i="1" dirty="0" err="1">
                <a:latin typeface="+mj-lt"/>
              </a:rPr>
              <a:t>verdienen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kann</a:t>
            </a:r>
            <a:r>
              <a:rPr lang="en-US" i="1" dirty="0">
                <a:latin typeface="+mj-lt"/>
              </a:rPr>
              <a:t>, </a:t>
            </a:r>
            <a:r>
              <a:rPr lang="en-US" i="1" dirty="0" err="1">
                <a:latin typeface="+mj-lt"/>
              </a:rPr>
              <a:t>dann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gibt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es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auch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Mitbewerber</a:t>
            </a:r>
            <a:r>
              <a:rPr lang="en-US" i="1" dirty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…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  <a:defRPr/>
            </a:pPr>
            <a:r>
              <a:rPr lang="en-US" i="1" dirty="0" smtClean="0">
                <a:latin typeface="+mj-lt"/>
              </a:rPr>
              <a:t>die  </a:t>
            </a:r>
            <a:r>
              <a:rPr lang="en-US" i="1" dirty="0" err="1" smtClean="0">
                <a:latin typeface="+mj-lt"/>
              </a:rPr>
              <a:t>jeweils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verbunden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werden</a:t>
            </a:r>
            <a:r>
              <a:rPr lang="en-US" i="1" dirty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…</a:t>
            </a:r>
            <a:endParaRPr lang="en-US" i="1" dirty="0">
              <a:latin typeface="+mj-lt"/>
            </a:endParaRPr>
          </a:p>
        </p:txBody>
      </p:sp>
      <p:sp>
        <p:nvSpPr>
          <p:cNvPr id="358" name="Textfeld 357"/>
          <p:cNvSpPr txBox="1"/>
          <p:nvPr/>
        </p:nvSpPr>
        <p:spPr>
          <a:xfrm>
            <a:off x="108813" y="424857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57" name="Datumsplatzhalter 3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59" name="Fußzeilenplatzhalter 35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 von </a:t>
            </a:r>
            <a:r>
              <a:rPr lang="en-US" dirty="0" err="1" smtClean="0"/>
              <a:t>Netzwerken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Letzte</a:t>
            </a:r>
            <a:r>
              <a:rPr lang="en-US" dirty="0" smtClean="0"/>
              <a:t> </a:t>
            </a:r>
            <a:r>
              <a:rPr lang="en-US" dirty="0" err="1" smtClean="0"/>
              <a:t>Schritt</a:t>
            </a:r>
            <a:endParaRPr lang="en-US" dirty="0"/>
          </a:p>
        </p:txBody>
      </p:sp>
      <p:sp>
        <p:nvSpPr>
          <p:cNvPr id="2662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20BF1CD-95A5-4C5A-B03A-BD06B590B376}" type="slidenum">
              <a:rPr lang="de-DE" smtClean="0"/>
              <a:pPr/>
              <a:t>21</a:t>
            </a:fld>
            <a:endParaRPr lang="de-DE" smtClean="0"/>
          </a:p>
        </p:txBody>
      </p:sp>
      <p:pic>
        <p:nvPicPr>
          <p:cNvPr id="2662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283" y="1561435"/>
            <a:ext cx="545660" cy="40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" y="1727059"/>
            <a:ext cx="646472" cy="48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4503" y="1827873"/>
            <a:ext cx="619268" cy="46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50" y="1656248"/>
            <a:ext cx="523259" cy="3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33" name="Group 5"/>
          <p:cNvGrpSpPr>
            <a:grpSpLocks/>
          </p:cNvGrpSpPr>
          <p:nvPr/>
        </p:nvGrpSpPr>
        <p:grpSpPr bwMode="auto">
          <a:xfrm>
            <a:off x="454487" y="1332269"/>
            <a:ext cx="8504076" cy="3578799"/>
            <a:chOff x="154926" y="1818451"/>
            <a:chExt cx="8435564" cy="4734111"/>
          </a:xfrm>
        </p:grpSpPr>
        <p:grpSp>
          <p:nvGrpSpPr>
            <p:cNvPr id="26926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7594" cy="484122"/>
              <a:chOff x="3053396" y="4304255"/>
              <a:chExt cx="647594" cy="484122"/>
            </a:xfrm>
          </p:grpSpPr>
          <p:sp>
            <p:nvSpPr>
              <p:cNvPr id="269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9" name="TextBox 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27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7594" cy="484122"/>
              <a:chOff x="3053396" y="4304255"/>
              <a:chExt cx="647594" cy="484122"/>
            </a:xfrm>
          </p:grpSpPr>
          <p:sp>
            <p:nvSpPr>
              <p:cNvPr id="269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7" name="TextBox 13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28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7594" cy="484122"/>
              <a:chOff x="3053396" y="4304255"/>
              <a:chExt cx="647594" cy="484122"/>
            </a:xfrm>
          </p:grpSpPr>
          <p:sp>
            <p:nvSpPr>
              <p:cNvPr id="269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5" name="TextBox 13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29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7594" cy="484122"/>
              <a:chOff x="3053396" y="4304255"/>
              <a:chExt cx="647594" cy="484122"/>
            </a:xfrm>
          </p:grpSpPr>
          <p:sp>
            <p:nvSpPr>
              <p:cNvPr id="269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3" name="TextBox 140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0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7594" cy="484122"/>
              <a:chOff x="3053396" y="4304255"/>
              <a:chExt cx="647594" cy="484122"/>
            </a:xfrm>
          </p:grpSpPr>
          <p:sp>
            <p:nvSpPr>
              <p:cNvPr id="269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71" name="TextBox 143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1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7594" cy="484122"/>
              <a:chOff x="3053396" y="4304255"/>
              <a:chExt cx="647594" cy="484122"/>
            </a:xfrm>
          </p:grpSpPr>
          <p:sp>
            <p:nvSpPr>
              <p:cNvPr id="269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9" name="TextBox 146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2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7594" cy="484122"/>
              <a:chOff x="3053396" y="4304255"/>
              <a:chExt cx="647594" cy="484122"/>
            </a:xfrm>
          </p:grpSpPr>
          <p:sp>
            <p:nvSpPr>
              <p:cNvPr id="269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7" name="TextBox 149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3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7594" cy="484122"/>
              <a:chOff x="3053396" y="4304255"/>
              <a:chExt cx="647594" cy="484122"/>
            </a:xfrm>
          </p:grpSpPr>
          <p:sp>
            <p:nvSpPr>
              <p:cNvPr id="269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5" name="TextBox 15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4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7594" cy="484122"/>
              <a:chOff x="3053396" y="4304255"/>
              <a:chExt cx="647594" cy="484122"/>
            </a:xfrm>
          </p:grpSpPr>
          <p:sp>
            <p:nvSpPr>
              <p:cNvPr id="269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3" name="TextBox 15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5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7594" cy="484122"/>
              <a:chOff x="3053396" y="4304255"/>
              <a:chExt cx="647594" cy="484122"/>
            </a:xfrm>
          </p:grpSpPr>
          <p:sp>
            <p:nvSpPr>
              <p:cNvPr id="269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61" name="TextBox 15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6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7594" cy="484122"/>
              <a:chOff x="3053396" y="4304255"/>
              <a:chExt cx="647594" cy="484122"/>
            </a:xfrm>
          </p:grpSpPr>
          <p:sp>
            <p:nvSpPr>
              <p:cNvPr id="269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9" name="TextBox 162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7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7594" cy="484122"/>
              <a:chOff x="3053396" y="4304255"/>
              <a:chExt cx="647594" cy="484122"/>
            </a:xfrm>
          </p:grpSpPr>
          <p:sp>
            <p:nvSpPr>
              <p:cNvPr id="269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7" name="TextBox 165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8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7594" cy="484122"/>
              <a:chOff x="3053396" y="4304255"/>
              <a:chExt cx="647594" cy="484122"/>
            </a:xfrm>
          </p:grpSpPr>
          <p:sp>
            <p:nvSpPr>
              <p:cNvPr id="269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5" name="TextBox 168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39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7594" cy="484122"/>
              <a:chOff x="3053396" y="4304255"/>
              <a:chExt cx="647594" cy="484122"/>
            </a:xfrm>
          </p:grpSpPr>
          <p:sp>
            <p:nvSpPr>
              <p:cNvPr id="269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3" name="TextBox 171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40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7594" cy="484122"/>
              <a:chOff x="3053396" y="4304255"/>
              <a:chExt cx="647594" cy="484122"/>
            </a:xfrm>
          </p:grpSpPr>
          <p:sp>
            <p:nvSpPr>
              <p:cNvPr id="269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51" name="TextBox 174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grpSp>
          <p:nvGrpSpPr>
            <p:cNvPr id="26941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7594" cy="484122"/>
              <a:chOff x="3053396" y="4304255"/>
              <a:chExt cx="647594" cy="484122"/>
            </a:xfrm>
          </p:grpSpPr>
          <p:sp>
            <p:nvSpPr>
              <p:cNvPr id="269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49" name="TextBox 177"/>
              <p:cNvSpPr txBox="1">
                <a:spLocks noChangeArrowheads="1"/>
              </p:cNvSpPr>
              <p:nvPr/>
            </p:nvSpPr>
            <p:spPr bwMode="auto">
              <a:xfrm>
                <a:off x="3118857" y="4323258"/>
                <a:ext cx="582133" cy="4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access</a:t>
                </a:r>
              </a:p>
              <a:p>
                <a:pPr algn="ctr">
                  <a:lnSpc>
                    <a:spcPts val="1008"/>
                  </a:lnSpc>
                </a:pPr>
                <a:r>
                  <a:rPr lang="en-US" altLang="de-DE" sz="1000" dirty="0"/>
                  <a:t>net</a:t>
                </a:r>
              </a:p>
            </p:txBody>
          </p:sp>
        </p:grpSp>
        <p:sp>
          <p:nvSpPr>
            <p:cNvPr id="26942" name="TextBox 4"/>
            <p:cNvSpPr txBox="1">
              <a:spLocks noChangeArrowheads="1"/>
            </p:cNvSpPr>
            <p:nvPr/>
          </p:nvSpPr>
          <p:spPr bwMode="auto">
            <a:xfrm rot="1053502">
              <a:off x="5143536" y="1868570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3" name="TextBox 179"/>
            <p:cNvSpPr txBox="1">
              <a:spLocks noChangeArrowheads="1"/>
            </p:cNvSpPr>
            <p:nvPr/>
          </p:nvSpPr>
          <p:spPr bwMode="auto">
            <a:xfrm rot="2829263">
              <a:off x="7338849" y="3429034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4" name="TextBox 180"/>
            <p:cNvSpPr txBox="1">
              <a:spLocks noChangeArrowheads="1"/>
            </p:cNvSpPr>
            <p:nvPr/>
          </p:nvSpPr>
          <p:spPr bwMode="auto">
            <a:xfrm rot="9845918">
              <a:off x="6098277" y="5854882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5" name="TextBox 181"/>
            <p:cNvSpPr txBox="1">
              <a:spLocks noChangeArrowheads="1"/>
            </p:cNvSpPr>
            <p:nvPr/>
          </p:nvSpPr>
          <p:spPr bwMode="auto">
            <a:xfrm rot="11651262">
              <a:off x="1730822" y="575824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6" name="TextBox 182"/>
            <p:cNvSpPr txBox="1">
              <a:spLocks noChangeArrowheads="1"/>
            </p:cNvSpPr>
            <p:nvPr/>
          </p:nvSpPr>
          <p:spPr bwMode="auto">
            <a:xfrm rot="16607303">
              <a:off x="53980" y="3539060"/>
              <a:ext cx="725041" cy="52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26947" name="TextBox 183"/>
            <p:cNvSpPr txBox="1">
              <a:spLocks noChangeArrowheads="1"/>
            </p:cNvSpPr>
            <p:nvPr/>
          </p:nvSpPr>
          <p:spPr bwMode="auto">
            <a:xfrm rot="20582737">
              <a:off x="2330412" y="1818451"/>
              <a:ext cx="543666" cy="69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800" dirty="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26634" name="Gruppieren 854"/>
          <p:cNvGrpSpPr>
            <a:grpSpLocks/>
          </p:cNvGrpSpPr>
          <p:nvPr/>
        </p:nvGrpSpPr>
        <p:grpSpPr bwMode="auto">
          <a:xfrm>
            <a:off x="4582909" y="2832424"/>
            <a:ext cx="3251562" cy="844926"/>
            <a:chOff x="4546600" y="3746500"/>
            <a:chExt cx="3225800" cy="1117600"/>
          </a:xfrm>
        </p:grpSpPr>
        <p:sp>
          <p:nvSpPr>
            <p:cNvPr id="26843" name="Oval 3"/>
            <p:cNvSpPr>
              <a:spLocks noChangeArrowheads="1"/>
            </p:cNvSpPr>
            <p:nvPr/>
          </p:nvSpPr>
          <p:spPr bwMode="auto">
            <a:xfrm>
              <a:off x="4546600" y="3746500"/>
              <a:ext cx="3225800" cy="11176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6844" name="Group 133"/>
            <p:cNvGrpSpPr>
              <a:grpSpLocks/>
            </p:cNvGrpSpPr>
            <p:nvPr/>
          </p:nvGrpSpPr>
          <p:grpSpPr bwMode="auto">
            <a:xfrm>
              <a:off x="5229862" y="3841103"/>
              <a:ext cx="536987" cy="150585"/>
              <a:chOff x="2356" y="1300"/>
              <a:chExt cx="555" cy="194"/>
            </a:xfrm>
          </p:grpSpPr>
          <p:sp>
            <p:nvSpPr>
              <p:cNvPr id="269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9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92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2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6845" name="Straight Connector 10"/>
            <p:cNvCxnSpPr>
              <a:cxnSpLocks noChangeShapeType="1"/>
              <a:stCxn id="26923" idx="0"/>
            </p:cNvCxnSpPr>
            <p:nvPr/>
          </p:nvCxnSpPr>
          <p:spPr bwMode="auto">
            <a:xfrm>
              <a:off x="5762979" y="3890004"/>
              <a:ext cx="983118" cy="1112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6" name="Straight Connector 297"/>
            <p:cNvCxnSpPr>
              <a:cxnSpLocks noChangeShapeType="1"/>
            </p:cNvCxnSpPr>
            <p:nvPr/>
          </p:nvCxnSpPr>
          <p:spPr bwMode="auto">
            <a:xfrm>
              <a:off x="6233474" y="4185268"/>
              <a:ext cx="121703" cy="679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7" name="Straight Connector 298"/>
            <p:cNvCxnSpPr>
              <a:cxnSpLocks noChangeShapeType="1"/>
            </p:cNvCxnSpPr>
            <p:nvPr/>
          </p:nvCxnSpPr>
          <p:spPr bwMode="auto">
            <a:xfrm flipV="1">
              <a:off x="6032784" y="4351331"/>
              <a:ext cx="245289" cy="371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8" name="Straight Connector 299"/>
            <p:cNvCxnSpPr>
              <a:cxnSpLocks noChangeShapeType="1"/>
            </p:cNvCxnSpPr>
            <p:nvPr/>
          </p:nvCxnSpPr>
          <p:spPr bwMode="auto">
            <a:xfrm flipV="1">
              <a:off x="5735509" y="4208454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49" name="Straight Connector 300"/>
            <p:cNvCxnSpPr>
              <a:cxnSpLocks noChangeShapeType="1"/>
            </p:cNvCxnSpPr>
            <p:nvPr/>
          </p:nvCxnSpPr>
          <p:spPr bwMode="auto">
            <a:xfrm flipV="1">
              <a:off x="5434853" y="4451132"/>
              <a:ext cx="194308" cy="892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0" name="Straight Connector 301"/>
            <p:cNvCxnSpPr>
              <a:cxnSpLocks noChangeShapeType="1"/>
            </p:cNvCxnSpPr>
            <p:nvPr/>
          </p:nvCxnSpPr>
          <p:spPr bwMode="auto">
            <a:xfrm flipV="1">
              <a:off x="6249295" y="4391445"/>
              <a:ext cx="254977" cy="20610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1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6744667" y="4379910"/>
              <a:ext cx="357776" cy="10135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2" name="Straight Connector 303"/>
            <p:cNvCxnSpPr>
              <a:cxnSpLocks noChangeShapeType="1"/>
            </p:cNvCxnSpPr>
            <p:nvPr/>
          </p:nvCxnSpPr>
          <p:spPr bwMode="auto">
            <a:xfrm flipV="1">
              <a:off x="6730386" y="4097312"/>
              <a:ext cx="285612" cy="15943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853" name="Straight Connector 304"/>
            <p:cNvCxnSpPr>
              <a:cxnSpLocks noChangeShapeType="1"/>
              <a:endCxn id="26918" idx="4"/>
            </p:cNvCxnSpPr>
            <p:nvPr/>
          </p:nvCxnSpPr>
          <p:spPr bwMode="auto">
            <a:xfrm flipH="1" flipV="1">
              <a:off x="5497389" y="3991689"/>
              <a:ext cx="414246" cy="710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854" name="TextBox 39958"/>
            <p:cNvSpPr txBox="1">
              <a:spLocks noChangeArrowheads="1"/>
            </p:cNvSpPr>
            <p:nvPr/>
          </p:nvSpPr>
          <p:spPr bwMode="auto">
            <a:xfrm>
              <a:off x="4656950" y="40940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26855" name="Group 133"/>
            <p:cNvGrpSpPr>
              <a:grpSpLocks/>
            </p:cNvGrpSpPr>
            <p:nvPr/>
          </p:nvGrpSpPr>
          <p:grpSpPr bwMode="auto">
            <a:xfrm>
              <a:off x="6266751" y="4240218"/>
              <a:ext cx="536987" cy="150585"/>
              <a:chOff x="2356" y="1300"/>
              <a:chExt cx="555" cy="194"/>
            </a:xfrm>
          </p:grpSpPr>
          <p:sp>
            <p:nvSpPr>
              <p:cNvPr id="269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9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91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1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6" name="Group 133"/>
            <p:cNvGrpSpPr>
              <a:grpSpLocks/>
            </p:cNvGrpSpPr>
            <p:nvPr/>
          </p:nvGrpSpPr>
          <p:grpSpPr bwMode="auto">
            <a:xfrm>
              <a:off x="5477941" y="4301315"/>
              <a:ext cx="536987" cy="150585"/>
              <a:chOff x="2356" y="1300"/>
              <a:chExt cx="555" cy="194"/>
            </a:xfrm>
          </p:grpSpPr>
          <p:sp>
            <p:nvSpPr>
              <p:cNvPr id="269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9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9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906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907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7" name="Group 133"/>
            <p:cNvGrpSpPr>
              <a:grpSpLocks/>
            </p:cNvGrpSpPr>
            <p:nvPr/>
          </p:nvGrpSpPr>
          <p:grpSpPr bwMode="auto">
            <a:xfrm>
              <a:off x="5768530" y="4058909"/>
              <a:ext cx="536987" cy="150585"/>
              <a:chOff x="2356" y="1300"/>
              <a:chExt cx="555" cy="194"/>
            </a:xfrm>
          </p:grpSpPr>
          <p:sp>
            <p:nvSpPr>
              <p:cNvPr id="268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9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9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9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8" name="Group 133"/>
            <p:cNvGrpSpPr>
              <a:grpSpLocks/>
            </p:cNvGrpSpPr>
            <p:nvPr/>
          </p:nvGrpSpPr>
          <p:grpSpPr bwMode="auto">
            <a:xfrm>
              <a:off x="6720398" y="3946335"/>
              <a:ext cx="536987" cy="150585"/>
              <a:chOff x="2356" y="1300"/>
              <a:chExt cx="555" cy="194"/>
            </a:xfrm>
          </p:grpSpPr>
          <p:sp>
            <p:nvSpPr>
              <p:cNvPr id="268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9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9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59" name="Group 133"/>
            <p:cNvGrpSpPr>
              <a:grpSpLocks/>
            </p:cNvGrpSpPr>
            <p:nvPr/>
          </p:nvGrpSpPr>
          <p:grpSpPr bwMode="auto">
            <a:xfrm>
              <a:off x="6949583" y="4429458"/>
              <a:ext cx="536987" cy="150585"/>
              <a:chOff x="2356" y="1300"/>
              <a:chExt cx="555" cy="194"/>
            </a:xfrm>
          </p:grpSpPr>
          <p:sp>
            <p:nvSpPr>
              <p:cNvPr id="268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8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8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60" name="Group 133"/>
            <p:cNvGrpSpPr>
              <a:grpSpLocks/>
            </p:cNvGrpSpPr>
            <p:nvPr/>
          </p:nvGrpSpPr>
          <p:grpSpPr bwMode="auto">
            <a:xfrm>
              <a:off x="6040423" y="4584184"/>
              <a:ext cx="536987" cy="150585"/>
              <a:chOff x="2356" y="1300"/>
              <a:chExt cx="555" cy="194"/>
            </a:xfrm>
          </p:grpSpPr>
          <p:sp>
            <p:nvSpPr>
              <p:cNvPr id="268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7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75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861" name="Group 133"/>
            <p:cNvGrpSpPr>
              <a:grpSpLocks/>
            </p:cNvGrpSpPr>
            <p:nvPr/>
          </p:nvGrpSpPr>
          <p:grpSpPr bwMode="auto">
            <a:xfrm>
              <a:off x="5140710" y="4540344"/>
              <a:ext cx="536987" cy="150585"/>
              <a:chOff x="2356" y="1300"/>
              <a:chExt cx="555" cy="194"/>
            </a:xfrm>
          </p:grpSpPr>
          <p:sp>
            <p:nvSpPr>
              <p:cNvPr id="268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6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67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26635" name="Gruppieren 852"/>
          <p:cNvGrpSpPr>
            <a:grpSpLocks/>
          </p:cNvGrpSpPr>
          <p:nvPr/>
        </p:nvGrpSpPr>
        <p:grpSpPr bwMode="auto">
          <a:xfrm>
            <a:off x="1817802" y="2083511"/>
            <a:ext cx="3494789" cy="902535"/>
            <a:chOff x="1803400" y="2755900"/>
            <a:chExt cx="3467100" cy="1193800"/>
          </a:xfrm>
        </p:grpSpPr>
        <p:sp>
          <p:nvSpPr>
            <p:cNvPr id="26760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6761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268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3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4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6762" name="Straight Connector 334"/>
            <p:cNvCxnSpPr>
              <a:cxnSpLocks noChangeShapeType="1"/>
              <a:stCxn id="26840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3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4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5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6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7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8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69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770" name="Straight Connector 342"/>
            <p:cNvCxnSpPr>
              <a:cxnSpLocks noChangeShapeType="1"/>
              <a:endCxn id="26835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771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2131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A</a:t>
              </a:r>
            </a:p>
          </p:txBody>
        </p:sp>
        <p:grpSp>
          <p:nvGrpSpPr>
            <p:cNvPr id="26772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268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3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3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3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268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2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2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4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268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1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1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1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1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5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268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8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80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80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08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6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267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8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9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80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7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267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9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9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778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267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8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8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26636" name="Gruppieren 853"/>
          <p:cNvGrpSpPr>
            <a:grpSpLocks/>
          </p:cNvGrpSpPr>
          <p:nvPr/>
        </p:nvGrpSpPr>
        <p:grpSpPr bwMode="auto">
          <a:xfrm>
            <a:off x="1510568" y="3149271"/>
            <a:ext cx="3110746" cy="883332"/>
            <a:chOff x="1498600" y="4165600"/>
            <a:chExt cx="3086100" cy="1168400"/>
          </a:xfrm>
        </p:grpSpPr>
        <p:sp>
          <p:nvSpPr>
            <p:cNvPr id="26677" name="Oval 417"/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26678" name="Group 133"/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6752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5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5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26679" name="Straight Connector 419"/>
            <p:cNvCxnSpPr>
              <a:cxnSpLocks noChangeShapeType="1"/>
              <a:stCxn id="26757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0" name="Straight Connector 420"/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1" name="Straight Connector 421"/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2" name="Straight Connector 422"/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3" name="Straight Connector 423"/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4" name="Straight Connector 424"/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5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6" name="Straight Connector 426"/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87" name="Straight Connector 427"/>
            <p:cNvCxnSpPr>
              <a:cxnSpLocks noChangeShapeType="1"/>
              <a:endCxn id="26752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688" name="TextBox 428"/>
            <p:cNvSpPr txBox="1">
              <a:spLocks noChangeArrowheads="1"/>
            </p:cNvSpPr>
            <p:nvPr/>
          </p:nvSpPr>
          <p:spPr bwMode="auto">
            <a:xfrm>
              <a:off x="1604171" y="4528993"/>
              <a:ext cx="845231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C</a:t>
              </a:r>
            </a:p>
          </p:txBody>
        </p:sp>
        <p:grpSp>
          <p:nvGrpSpPr>
            <p:cNvPr id="26689" name="Group 133"/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67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4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4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0" name="Group 133"/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67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40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41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1" name="Group 133"/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67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3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3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2" name="Group 133"/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67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2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2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3" name="Group 133"/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67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1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1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4" name="Group 133"/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67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7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7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0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0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6695" name="Group 133"/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66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6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266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266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7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2670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70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cxnSp>
        <p:nvCxnSpPr>
          <p:cNvPr id="26637" name="Straight Connector 12"/>
          <p:cNvCxnSpPr>
            <a:cxnSpLocks noChangeShapeType="1"/>
            <a:endCxn id="26837" idx="1"/>
          </p:cNvCxnSpPr>
          <p:nvPr/>
        </p:nvCxnSpPr>
        <p:spPr bwMode="auto">
          <a:xfrm>
            <a:off x="2401869" y="1973095"/>
            <a:ext cx="240027" cy="1980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8" name="Straight Connector 500"/>
          <p:cNvCxnSpPr>
            <a:cxnSpLocks noChangeShapeType="1"/>
            <a:stCxn id="26962" idx="8"/>
            <a:endCxn id="26658" idx="2"/>
          </p:cNvCxnSpPr>
          <p:nvPr/>
        </p:nvCxnSpPr>
        <p:spPr bwMode="auto">
          <a:xfrm>
            <a:off x="1467364" y="2261139"/>
            <a:ext cx="38404" cy="234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9" name="Straight Connector 501"/>
          <p:cNvCxnSpPr>
            <a:cxnSpLocks noChangeShapeType="1"/>
            <a:endCxn id="26658" idx="3"/>
          </p:cNvCxnSpPr>
          <p:nvPr/>
        </p:nvCxnSpPr>
        <p:spPr bwMode="auto">
          <a:xfrm>
            <a:off x="1244940" y="2473571"/>
            <a:ext cx="124814" cy="1608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0" name="Straight Connector 502"/>
          <p:cNvCxnSpPr>
            <a:cxnSpLocks noChangeShapeType="1"/>
            <a:endCxn id="26805" idx="1"/>
          </p:cNvCxnSpPr>
          <p:nvPr/>
        </p:nvCxnSpPr>
        <p:spPr bwMode="auto">
          <a:xfrm>
            <a:off x="3947641" y="1823074"/>
            <a:ext cx="310435" cy="4332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1" name="Straight Connector 503"/>
          <p:cNvCxnSpPr>
            <a:cxnSpLocks noChangeShapeType="1"/>
            <a:endCxn id="26805" idx="0"/>
          </p:cNvCxnSpPr>
          <p:nvPr/>
        </p:nvCxnSpPr>
        <p:spPr bwMode="auto">
          <a:xfrm flipH="1">
            <a:off x="4461298" y="1806271"/>
            <a:ext cx="387243" cy="4380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2" name="Straight Connector 504"/>
          <p:cNvCxnSpPr>
            <a:cxnSpLocks noChangeShapeType="1"/>
            <a:endCxn id="26888" idx="0"/>
          </p:cNvCxnSpPr>
          <p:nvPr/>
        </p:nvCxnSpPr>
        <p:spPr bwMode="auto">
          <a:xfrm>
            <a:off x="6824760" y="2192728"/>
            <a:ext cx="217624" cy="790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3" name="Straight Connector 505"/>
          <p:cNvCxnSpPr>
            <a:cxnSpLocks noChangeShapeType="1"/>
          </p:cNvCxnSpPr>
          <p:nvPr/>
        </p:nvCxnSpPr>
        <p:spPr bwMode="auto">
          <a:xfrm flipH="1">
            <a:off x="7194400" y="2457968"/>
            <a:ext cx="243227" cy="5232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4" name="Straight Connector 506"/>
          <p:cNvCxnSpPr>
            <a:cxnSpLocks noChangeShapeType="1"/>
            <a:stCxn id="26954" idx="4"/>
            <a:endCxn id="26883" idx="0"/>
          </p:cNvCxnSpPr>
          <p:nvPr/>
        </p:nvCxnSpPr>
        <p:spPr bwMode="auto">
          <a:xfrm flipH="1">
            <a:off x="7543239" y="3197278"/>
            <a:ext cx="545661" cy="188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5" name="Straight Connector 507"/>
          <p:cNvCxnSpPr>
            <a:cxnSpLocks noChangeShapeType="1"/>
          </p:cNvCxnSpPr>
          <p:nvPr/>
        </p:nvCxnSpPr>
        <p:spPr bwMode="auto">
          <a:xfrm flipH="1" flipV="1">
            <a:off x="7514437" y="3457717"/>
            <a:ext cx="803289" cy="46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6" name="Straight Connector 508"/>
          <p:cNvCxnSpPr>
            <a:cxnSpLocks noChangeShapeType="1"/>
            <a:endCxn id="26870" idx="5"/>
          </p:cNvCxnSpPr>
          <p:nvPr/>
        </p:nvCxnSpPr>
        <p:spPr bwMode="auto">
          <a:xfrm flipH="1" flipV="1">
            <a:off x="6547928" y="3570534"/>
            <a:ext cx="1056117" cy="7309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7" name="Straight Connector 509"/>
          <p:cNvCxnSpPr>
            <a:cxnSpLocks noChangeShapeType="1"/>
            <a:stCxn id="26952" idx="0"/>
            <a:endCxn id="26656" idx="5"/>
          </p:cNvCxnSpPr>
          <p:nvPr/>
        </p:nvCxnSpPr>
        <p:spPr bwMode="auto">
          <a:xfrm flipH="1" flipV="1">
            <a:off x="5125371" y="4297843"/>
            <a:ext cx="524858" cy="1284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8" name="Straight Connector 510"/>
          <p:cNvCxnSpPr>
            <a:cxnSpLocks noChangeShapeType="1"/>
          </p:cNvCxnSpPr>
          <p:nvPr/>
        </p:nvCxnSpPr>
        <p:spPr bwMode="auto">
          <a:xfrm flipH="1" flipV="1">
            <a:off x="4101258" y="3814170"/>
            <a:ext cx="374442" cy="7357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9" name="Straight Connector 511"/>
          <p:cNvCxnSpPr>
            <a:cxnSpLocks noChangeShapeType="1"/>
            <a:stCxn id="26949" idx="0"/>
          </p:cNvCxnSpPr>
          <p:nvPr/>
        </p:nvCxnSpPr>
        <p:spPr bwMode="auto">
          <a:xfrm flipV="1">
            <a:off x="3415844" y="4301444"/>
            <a:ext cx="309372" cy="1244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0" name="Straight Connector 512"/>
          <p:cNvCxnSpPr>
            <a:cxnSpLocks noChangeShapeType="1"/>
          </p:cNvCxnSpPr>
          <p:nvPr/>
        </p:nvCxnSpPr>
        <p:spPr bwMode="auto">
          <a:xfrm flipV="1">
            <a:off x="1805000" y="3901784"/>
            <a:ext cx="404846" cy="158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1" name="Straight Connector 513"/>
          <p:cNvCxnSpPr>
            <a:cxnSpLocks noChangeShapeType="1"/>
            <a:stCxn id="26971" idx="0"/>
          </p:cNvCxnSpPr>
          <p:nvPr/>
        </p:nvCxnSpPr>
        <p:spPr bwMode="auto">
          <a:xfrm flipV="1">
            <a:off x="1188095" y="3377306"/>
            <a:ext cx="229663" cy="2133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2" name="Straight Connector 514"/>
          <p:cNvCxnSpPr>
            <a:cxnSpLocks noChangeShapeType="1"/>
            <a:endCxn id="26658" idx="5"/>
          </p:cNvCxnSpPr>
          <p:nvPr/>
        </p:nvCxnSpPr>
        <p:spPr bwMode="auto">
          <a:xfrm flipV="1">
            <a:off x="1164929" y="3302894"/>
            <a:ext cx="204823" cy="60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6653" name="Group 20"/>
          <p:cNvGrpSpPr>
            <a:grpSpLocks/>
          </p:cNvGrpSpPr>
          <p:nvPr/>
        </p:nvGrpSpPr>
        <p:grpSpPr bwMode="auto">
          <a:xfrm>
            <a:off x="4750931" y="2171126"/>
            <a:ext cx="2134637" cy="818522"/>
            <a:chOff x="4712800" y="2871032"/>
            <a:chExt cx="2117908" cy="1082781"/>
          </a:xfrm>
        </p:grpSpPr>
        <p:grpSp>
          <p:nvGrpSpPr>
            <p:cNvPr id="26672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4189" cy="451449"/>
              <a:chOff x="5573768" y="2726239"/>
              <a:chExt cx="534189" cy="451449"/>
            </a:xfrm>
          </p:grpSpPr>
          <p:sp>
            <p:nvSpPr>
              <p:cNvPr id="26675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6676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930" cy="451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6673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74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6654" name="Group 39937"/>
          <p:cNvGrpSpPr>
            <a:grpSpLocks/>
          </p:cNvGrpSpPr>
          <p:nvPr/>
        </p:nvGrpSpPr>
        <p:grpSpPr bwMode="auto">
          <a:xfrm>
            <a:off x="3722014" y="2864832"/>
            <a:ext cx="1550573" cy="450983"/>
            <a:chOff x="3692946" y="3789212"/>
            <a:chExt cx="1537885" cy="596034"/>
          </a:xfrm>
        </p:grpSpPr>
        <p:cxnSp>
          <p:nvCxnSpPr>
            <p:cNvPr id="26666" name="Straight Connector 515"/>
            <p:cNvCxnSpPr>
              <a:cxnSpLocks noChangeShapeType="1"/>
              <a:stCxn id="26722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26667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4009" cy="451035"/>
              <a:chOff x="5573768" y="2726239"/>
              <a:chExt cx="534009" cy="451035"/>
            </a:xfrm>
          </p:grpSpPr>
          <p:sp>
            <p:nvSpPr>
              <p:cNvPr id="26670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26671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4750" cy="451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26668" name="Straight Connector 519"/>
            <p:cNvCxnSpPr>
              <a:cxnSpLocks noChangeShapeType="1"/>
              <a:stCxn id="26670" idx="6"/>
              <a:endCxn id="26922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69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26655" name="Group 39939"/>
          <p:cNvGrpSpPr>
            <a:grpSpLocks/>
          </p:cNvGrpSpPr>
          <p:nvPr/>
        </p:nvGrpSpPr>
        <p:grpSpPr bwMode="auto">
          <a:xfrm>
            <a:off x="2425870" y="2747212"/>
            <a:ext cx="2925125" cy="980546"/>
            <a:chOff x="2407287" y="3633041"/>
            <a:chExt cx="2900648" cy="1297685"/>
          </a:xfrm>
        </p:grpSpPr>
        <p:cxnSp>
          <p:nvCxnSpPr>
            <p:cNvPr id="26663" name="Straight Connector 7"/>
            <p:cNvCxnSpPr>
              <a:cxnSpLocks noChangeShapeType="1"/>
              <a:stCxn id="26795" idx="5"/>
              <a:endCxn id="26920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64" name="Straight Connector 415"/>
            <p:cNvCxnSpPr>
              <a:cxnSpLocks noChangeShapeType="1"/>
              <a:endCxn id="26754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26665" name="Straight Connector 523"/>
            <p:cNvCxnSpPr>
              <a:cxnSpLocks noChangeShapeType="1"/>
              <a:stCxn id="26717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26656" name="Oval 6"/>
          <p:cNvSpPr>
            <a:spLocks noChangeArrowheads="1"/>
          </p:cNvSpPr>
          <p:nvPr/>
        </p:nvSpPr>
        <p:spPr bwMode="auto">
          <a:xfrm>
            <a:off x="3366775" y="4051806"/>
            <a:ext cx="2061029" cy="28804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172" tIns="46086" rIns="92172" bIns="46086"/>
          <a:lstStyle/>
          <a:p>
            <a:endParaRPr lang="de-DE" altLang="de-DE"/>
          </a:p>
        </p:txBody>
      </p:sp>
      <p:sp>
        <p:nvSpPr>
          <p:cNvPr id="26657" name="TextBox 9"/>
          <p:cNvSpPr txBox="1">
            <a:spLocks noChangeArrowheads="1"/>
          </p:cNvSpPr>
          <p:nvPr/>
        </p:nvSpPr>
        <p:spPr bwMode="auto">
          <a:xfrm>
            <a:off x="3584399" y="4032603"/>
            <a:ext cx="1536953" cy="40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en-US" altLang="de-DE" sz="2000" i="1" dirty="0"/>
              <a:t>regional net</a:t>
            </a:r>
          </a:p>
        </p:txBody>
      </p:sp>
      <p:sp>
        <p:nvSpPr>
          <p:cNvPr id="26658" name="Oval 517"/>
          <p:cNvSpPr>
            <a:spLocks noChangeArrowheads="1"/>
          </p:cNvSpPr>
          <p:nvPr/>
        </p:nvSpPr>
        <p:spPr bwMode="auto">
          <a:xfrm rot="5400000">
            <a:off x="1032298" y="2776623"/>
            <a:ext cx="946941" cy="38404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172" tIns="46086" rIns="92172" bIns="46086"/>
          <a:lstStyle/>
          <a:p>
            <a:endParaRPr lang="de-DE" altLang="de-DE"/>
          </a:p>
        </p:txBody>
      </p:sp>
      <p:cxnSp>
        <p:nvCxnSpPr>
          <p:cNvPr id="26659" name="Straight Connector 39941"/>
          <p:cNvCxnSpPr>
            <a:cxnSpLocks noChangeShapeType="1"/>
            <a:stCxn id="26658" idx="0"/>
            <a:endCxn id="26783" idx="0"/>
          </p:cNvCxnSpPr>
          <p:nvPr/>
        </p:nvCxnSpPr>
        <p:spPr bwMode="auto">
          <a:xfrm flipV="1">
            <a:off x="1697791" y="2762813"/>
            <a:ext cx="764885" cy="2064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60" name="Straight Connector 524"/>
          <p:cNvCxnSpPr>
            <a:cxnSpLocks noChangeShapeType="1"/>
            <a:endCxn id="26756" idx="1"/>
          </p:cNvCxnSpPr>
          <p:nvPr/>
        </p:nvCxnSpPr>
        <p:spPr bwMode="auto">
          <a:xfrm>
            <a:off x="1699391" y="3108465"/>
            <a:ext cx="470452" cy="2040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56" name="Textfeld 855"/>
          <p:cNvSpPr txBox="1"/>
          <p:nvPr/>
        </p:nvSpPr>
        <p:spPr>
          <a:xfrm>
            <a:off x="5184576" y="3745517"/>
            <a:ext cx="3810022" cy="647070"/>
          </a:xfrm>
          <a:prstGeom prst="rect">
            <a:avLst/>
          </a:prstGeom>
          <a:solidFill>
            <a:schemeClr val="bg1"/>
          </a:solidFill>
        </p:spPr>
        <p:txBody>
          <a:bodyPr wrap="square" lIns="92172" tIns="46086" rIns="92172" bIns="46086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… </a:t>
            </a:r>
            <a:r>
              <a:rPr lang="en-US" dirty="0" smtClean="0">
                <a:latin typeface="+mj-lt"/>
              </a:rPr>
              <a:t>um </a:t>
            </a:r>
            <a:r>
              <a:rPr lang="en-US" dirty="0" err="1" smtClean="0">
                <a:latin typeface="+mj-lt"/>
              </a:rPr>
              <a:t>Kosten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zu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sparen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gründen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lokale</a:t>
            </a:r>
            <a:r>
              <a:rPr lang="en-US" dirty="0" smtClean="0">
                <a:latin typeface="+mj-lt"/>
              </a:rPr>
              <a:t> ISPs </a:t>
            </a:r>
            <a:r>
              <a:rPr lang="en-US" dirty="0" err="1" smtClean="0">
                <a:latin typeface="+mj-lt"/>
              </a:rPr>
              <a:t>kleinere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regionale</a:t>
            </a:r>
            <a:r>
              <a:rPr lang="en-US" dirty="0" smtClean="0">
                <a:latin typeface="+mj-lt"/>
              </a:rPr>
              <a:t> ISPs</a:t>
            </a:r>
            <a:endParaRPr lang="en-US" dirty="0">
              <a:latin typeface="+mj-lt"/>
            </a:endParaRPr>
          </a:p>
        </p:txBody>
      </p:sp>
      <p:sp>
        <p:nvSpPr>
          <p:cNvPr id="857" name="Textfeld 856"/>
          <p:cNvSpPr txBox="1"/>
          <p:nvPr/>
        </p:nvSpPr>
        <p:spPr>
          <a:xfrm>
            <a:off x="108813" y="4245125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Credits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56" name="Datumsplatzhalter 35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57" name="Fußzeilenplatzhalter 35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645110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634308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Internet Routing</a:t>
            </a:r>
            <a:endParaRPr lang="en-US" dirty="0"/>
          </a:p>
        </p:txBody>
      </p:sp>
      <p:sp>
        <p:nvSpPr>
          <p:cNvPr id="2765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Also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kommt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jetzt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Nachricht</a:t>
            </a:r>
            <a:r>
              <a:rPr lang="en-US" altLang="de-DE" dirty="0" smtClean="0"/>
              <a:t> von Bob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Alice?</a:t>
            </a:r>
          </a:p>
        </p:txBody>
      </p:sp>
      <p:sp>
        <p:nvSpPr>
          <p:cNvPr id="2765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05ECA61-B888-49A0-9F03-DC373F5DA56D}" type="slidenum">
              <a:rPr lang="de-DE" smtClean="0"/>
              <a:pPr/>
              <a:t>22</a:t>
            </a:fld>
            <a:endParaRPr lang="de-DE" smtClean="0"/>
          </a:p>
        </p:txBody>
      </p:sp>
      <p:grpSp>
        <p:nvGrpSpPr>
          <p:cNvPr id="27655" name="Gruppieren 356"/>
          <p:cNvGrpSpPr>
            <a:grpSpLocks/>
          </p:cNvGrpSpPr>
          <p:nvPr/>
        </p:nvGrpSpPr>
        <p:grpSpPr bwMode="auto">
          <a:xfrm>
            <a:off x="2160400" y="1511650"/>
            <a:ext cx="4531545" cy="2107295"/>
            <a:chOff x="210502" y="1437328"/>
            <a:chExt cx="8626469" cy="5383519"/>
          </a:xfrm>
        </p:grpSpPr>
        <p:grpSp>
          <p:nvGrpSpPr>
            <p:cNvPr id="27662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27945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6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7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8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49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0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1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2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3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4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5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6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7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8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59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60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961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2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3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4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5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7966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7663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27863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7864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2793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4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4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4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4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4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7865" name="Straight Connector 10"/>
              <p:cNvCxnSpPr>
                <a:cxnSpLocks noChangeShapeType="1"/>
                <a:stCxn id="27942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6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7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8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69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0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1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2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873" name="Straight Connector 304"/>
              <p:cNvCxnSpPr>
                <a:cxnSpLocks noChangeShapeType="1"/>
                <a:endCxn id="27937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7874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2792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3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3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3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3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3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3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5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2792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2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2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2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2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2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2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2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6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2791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1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1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1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1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2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1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1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7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2790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0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90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0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1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1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0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1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8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2789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90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90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90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90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90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79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2788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9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9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9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9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9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9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880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278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8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86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7664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27781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7782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78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5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6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7783" name="Straight Connector 334"/>
              <p:cNvCxnSpPr>
                <a:cxnSpLocks noChangeShapeType="1"/>
                <a:stCxn id="27860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4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5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6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7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8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89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90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91" name="Straight Connector 342"/>
              <p:cNvCxnSpPr>
                <a:cxnSpLocks noChangeShapeType="1"/>
                <a:endCxn id="27855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7792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78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5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3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278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4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4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78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3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5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78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2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6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78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2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7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78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1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98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77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8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8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8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8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80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80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7665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27699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7700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27773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7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7701" name="Straight Connector 419"/>
              <p:cNvCxnSpPr>
                <a:cxnSpLocks noChangeShapeType="1"/>
                <a:stCxn id="27778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2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3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4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5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6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7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8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709" name="Straight Connector 427"/>
              <p:cNvCxnSpPr>
                <a:cxnSpLocks noChangeShapeType="1"/>
                <a:endCxn id="27773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7710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277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7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1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277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6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2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277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5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5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3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277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4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4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277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3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5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277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3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716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2771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771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772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772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772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72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72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27666" name="Straight Connector 12"/>
            <p:cNvCxnSpPr>
              <a:cxnSpLocks noChangeShapeType="1"/>
              <a:endCxn id="27857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7" name="Straight Connector 500"/>
            <p:cNvCxnSpPr>
              <a:cxnSpLocks noChangeShapeType="1"/>
              <a:stCxn id="27953" idx="8"/>
              <a:endCxn id="27686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8" name="Straight Connector 501"/>
            <p:cNvCxnSpPr>
              <a:cxnSpLocks noChangeShapeType="1"/>
              <a:endCxn id="27686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69" name="Straight Connector 502"/>
            <p:cNvCxnSpPr>
              <a:cxnSpLocks noChangeShapeType="1"/>
              <a:endCxn id="27825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0" name="Straight Connector 503"/>
            <p:cNvCxnSpPr>
              <a:cxnSpLocks noChangeShapeType="1"/>
              <a:endCxn id="27825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1" name="Straight Connector 504"/>
            <p:cNvCxnSpPr>
              <a:cxnSpLocks noChangeShapeType="1"/>
              <a:endCxn id="27907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2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3" name="Straight Connector 506"/>
            <p:cNvCxnSpPr>
              <a:cxnSpLocks noChangeShapeType="1"/>
              <a:stCxn id="27957" idx="4"/>
              <a:endCxn id="27902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4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5" name="Straight Connector 508"/>
            <p:cNvCxnSpPr>
              <a:cxnSpLocks noChangeShapeType="1"/>
              <a:endCxn id="27889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6" name="Straight Connector 509"/>
            <p:cNvCxnSpPr>
              <a:cxnSpLocks noChangeShapeType="1"/>
              <a:stCxn id="27958" idx="0"/>
              <a:endCxn id="27685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7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8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79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0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1" name="Straight Connector 514"/>
            <p:cNvCxnSpPr>
              <a:cxnSpLocks noChangeShapeType="1"/>
              <a:endCxn id="27686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682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27696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7697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8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7683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27692" name="Straight Connector 515"/>
              <p:cNvCxnSpPr>
                <a:cxnSpLocks noChangeShapeType="1"/>
                <a:stCxn id="27743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27693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7694" name="Straight Connector 519"/>
              <p:cNvCxnSpPr>
                <a:cxnSpLocks noChangeShapeType="1"/>
                <a:stCxn id="27693" idx="6"/>
                <a:endCxn id="27941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5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7684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27689" name="Straight Connector 7"/>
              <p:cNvCxnSpPr>
                <a:cxnSpLocks noChangeShapeType="1"/>
                <a:stCxn id="27815" idx="5"/>
                <a:endCxn id="27939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0" name="Straight Connector 415"/>
              <p:cNvCxnSpPr>
                <a:cxnSpLocks noChangeShapeType="1"/>
                <a:endCxn id="27775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7691" name="Straight Connector 523"/>
              <p:cNvCxnSpPr>
                <a:cxnSpLocks noChangeShapeType="1"/>
                <a:stCxn id="27738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27685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27686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27687" name="Straight Connector 39941"/>
            <p:cNvCxnSpPr>
              <a:cxnSpLocks noChangeShapeType="1"/>
              <a:stCxn id="27686" idx="0"/>
              <a:endCxn id="27803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88" name="Straight Connector 524"/>
            <p:cNvCxnSpPr>
              <a:cxnSpLocks noChangeShapeType="1"/>
              <a:endCxn id="27777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27656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8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0" name="Textfeld 317"/>
          <p:cNvSpPr txBox="1">
            <a:spLocks noChangeArrowheads="1"/>
          </p:cNvSpPr>
          <p:nvPr/>
        </p:nvSpPr>
        <p:spPr bwMode="auto">
          <a:xfrm>
            <a:off x="112014" y="3401222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27661" name="Textfeld 318"/>
          <p:cNvSpPr txBox="1">
            <a:spLocks noChangeArrowheads="1"/>
          </p:cNvSpPr>
          <p:nvPr/>
        </p:nvSpPr>
        <p:spPr bwMode="auto">
          <a:xfrm>
            <a:off x="7000781" y="3415625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19" name="Datumsplatzhalter 3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20" name="Fußzeilenplatzhalter 3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645110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634308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Internet Routing</a:t>
            </a:r>
            <a:endParaRPr lang="en-US" dirty="0"/>
          </a:p>
        </p:txBody>
      </p:sp>
      <p:sp>
        <p:nvSpPr>
          <p:cNvPr id="2867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Also wie kommt jetzt die Nachricht von Bob zu Alice?</a:t>
            </a:r>
          </a:p>
        </p:txBody>
      </p:sp>
      <p:sp>
        <p:nvSpPr>
          <p:cNvPr id="2867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FDFB89-A022-486B-ADB9-4871EDB2F6E7}" type="slidenum">
              <a:rPr lang="de-DE" smtClean="0"/>
              <a:pPr/>
              <a:t>23</a:t>
            </a:fld>
            <a:endParaRPr lang="de-DE" smtClean="0"/>
          </a:p>
        </p:txBody>
      </p:sp>
      <p:grpSp>
        <p:nvGrpSpPr>
          <p:cNvPr id="28679" name="Gruppieren 356"/>
          <p:cNvGrpSpPr>
            <a:grpSpLocks/>
          </p:cNvGrpSpPr>
          <p:nvPr/>
        </p:nvGrpSpPr>
        <p:grpSpPr bwMode="auto">
          <a:xfrm>
            <a:off x="2160400" y="1565608"/>
            <a:ext cx="4531545" cy="2107295"/>
            <a:chOff x="210502" y="1437328"/>
            <a:chExt cx="8626469" cy="5383519"/>
          </a:xfrm>
        </p:grpSpPr>
        <p:grpSp>
          <p:nvGrpSpPr>
            <p:cNvPr id="28688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28971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2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3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4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5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6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7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8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79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0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1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2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3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4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5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6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987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88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89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90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91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28992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8689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28889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8890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2896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6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6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6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7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6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6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8891" name="Straight Connector 10"/>
              <p:cNvCxnSpPr>
                <a:cxnSpLocks noChangeShapeType="1"/>
                <a:stCxn id="28968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2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3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4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5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6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7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8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99" name="Straight Connector 304"/>
              <p:cNvCxnSpPr>
                <a:cxnSpLocks noChangeShapeType="1"/>
                <a:endCxn id="28963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8900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289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5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6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1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289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5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2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289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4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3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289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3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4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289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2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5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289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2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906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289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9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9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9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9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9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912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8690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28807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8808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88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8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8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8809" name="Straight Connector 334"/>
              <p:cNvCxnSpPr>
                <a:cxnSpLocks noChangeShapeType="1"/>
                <a:stCxn id="28886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0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1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2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3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4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Straight Connector 342"/>
              <p:cNvCxnSpPr>
                <a:cxnSpLocks noChangeShapeType="1"/>
                <a:endCxn id="28881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881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88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7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19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288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7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0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88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6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1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88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5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2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88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4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3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88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3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824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88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3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8691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28725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8726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28799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8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8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8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8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8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80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8727" name="Straight Connector 419"/>
              <p:cNvCxnSpPr>
                <a:cxnSpLocks noChangeShapeType="1"/>
                <a:stCxn id="28804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28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29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0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1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2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3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4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35" name="Straight Connector 427"/>
              <p:cNvCxnSpPr>
                <a:cxnSpLocks noChangeShapeType="1"/>
                <a:endCxn id="28799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8736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287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9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37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287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8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38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287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8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39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287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7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40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287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6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41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287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5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5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8742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287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87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87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87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87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87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874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28692" name="Straight Connector 12"/>
            <p:cNvCxnSpPr>
              <a:cxnSpLocks noChangeShapeType="1"/>
              <a:endCxn id="28883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3" name="Straight Connector 500"/>
            <p:cNvCxnSpPr>
              <a:cxnSpLocks noChangeShapeType="1"/>
              <a:stCxn id="28979" idx="8"/>
              <a:endCxn id="28712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4" name="Straight Connector 501"/>
            <p:cNvCxnSpPr>
              <a:cxnSpLocks noChangeShapeType="1"/>
              <a:endCxn id="28712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5" name="Straight Connector 502"/>
            <p:cNvCxnSpPr>
              <a:cxnSpLocks noChangeShapeType="1"/>
              <a:endCxn id="28851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6" name="Straight Connector 503"/>
            <p:cNvCxnSpPr>
              <a:cxnSpLocks noChangeShapeType="1"/>
              <a:endCxn id="28851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7" name="Straight Connector 504"/>
            <p:cNvCxnSpPr>
              <a:cxnSpLocks noChangeShapeType="1"/>
              <a:endCxn id="28933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8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9" name="Straight Connector 506"/>
            <p:cNvCxnSpPr>
              <a:cxnSpLocks noChangeShapeType="1"/>
              <a:stCxn id="28983" idx="4"/>
              <a:endCxn id="28928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0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1" name="Straight Connector 508"/>
            <p:cNvCxnSpPr>
              <a:cxnSpLocks noChangeShapeType="1"/>
              <a:endCxn id="28915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2" name="Straight Connector 509"/>
            <p:cNvCxnSpPr>
              <a:cxnSpLocks noChangeShapeType="1"/>
              <a:stCxn id="28984" idx="0"/>
              <a:endCxn id="28711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3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4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5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6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7" name="Straight Connector 514"/>
            <p:cNvCxnSpPr>
              <a:cxnSpLocks noChangeShapeType="1"/>
              <a:endCxn id="28712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08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28722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8723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24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8709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28718" name="Straight Connector 515"/>
              <p:cNvCxnSpPr>
                <a:cxnSpLocks noChangeShapeType="1"/>
                <a:stCxn id="28769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28719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8720" name="Straight Connector 519"/>
              <p:cNvCxnSpPr>
                <a:cxnSpLocks noChangeShapeType="1"/>
                <a:stCxn id="28719" idx="6"/>
                <a:endCxn id="28967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21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8710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28715" name="Straight Connector 7"/>
              <p:cNvCxnSpPr>
                <a:cxnSpLocks noChangeShapeType="1"/>
                <a:stCxn id="28841" idx="5"/>
                <a:endCxn id="28965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16" name="Straight Connector 415"/>
              <p:cNvCxnSpPr>
                <a:cxnSpLocks noChangeShapeType="1"/>
                <a:endCxn id="28801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8717" name="Straight Connector 523"/>
              <p:cNvCxnSpPr>
                <a:cxnSpLocks noChangeShapeType="1"/>
                <a:stCxn id="28764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28711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28712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28713" name="Straight Connector 39941"/>
            <p:cNvCxnSpPr>
              <a:cxnSpLocks noChangeShapeType="1"/>
              <a:stCxn id="28712" idx="0"/>
              <a:endCxn id="28829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4" name="Straight Connector 524"/>
            <p:cNvCxnSpPr>
              <a:cxnSpLocks noChangeShapeType="1"/>
              <a:endCxn id="28803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2868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4" name="Textfeld 317"/>
          <p:cNvSpPr txBox="1">
            <a:spLocks noChangeArrowheads="1"/>
          </p:cNvSpPr>
          <p:nvPr/>
        </p:nvSpPr>
        <p:spPr bwMode="auto">
          <a:xfrm>
            <a:off x="112014" y="3401222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28685" name="Textfeld 318"/>
          <p:cNvSpPr txBox="1">
            <a:spLocks noChangeArrowheads="1"/>
          </p:cNvSpPr>
          <p:nvPr/>
        </p:nvSpPr>
        <p:spPr bwMode="auto">
          <a:xfrm>
            <a:off x="7000781" y="3415625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4" name="Rechteck 323"/>
          <p:cNvSpPr/>
          <p:nvPr/>
        </p:nvSpPr>
        <p:spPr>
          <a:xfrm>
            <a:off x="1984220" y="1665764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Freihandform 322"/>
          <p:cNvSpPr/>
          <p:nvPr/>
        </p:nvSpPr>
        <p:spPr>
          <a:xfrm>
            <a:off x="1984220" y="2220246"/>
            <a:ext cx="4941350" cy="1527828"/>
          </a:xfrm>
          <a:custGeom>
            <a:avLst/>
            <a:gdLst>
              <a:gd name="connsiteX0" fmla="*/ 4902200 w 4902200"/>
              <a:gd name="connsiteY0" fmla="*/ 2021417 h 2021417"/>
              <a:gd name="connsiteX1" fmla="*/ 4559300 w 4902200"/>
              <a:gd name="connsiteY1" fmla="*/ 522817 h 2021417"/>
              <a:gd name="connsiteX2" fmla="*/ 3873500 w 4902200"/>
              <a:gd name="connsiteY2" fmla="*/ 738717 h 2021417"/>
              <a:gd name="connsiteX3" fmla="*/ 2387600 w 4902200"/>
              <a:gd name="connsiteY3" fmla="*/ 116417 h 2021417"/>
              <a:gd name="connsiteX4" fmla="*/ 1663700 w 4902200"/>
              <a:gd name="connsiteY4" fmla="*/ 65617 h 2021417"/>
              <a:gd name="connsiteX5" fmla="*/ 469900 w 4902200"/>
              <a:gd name="connsiteY5" fmla="*/ 510117 h 2021417"/>
              <a:gd name="connsiteX6" fmla="*/ 0 w 4902200"/>
              <a:gd name="connsiteY6" fmla="*/ 2008717 h 202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200" h="2021417">
                <a:moveTo>
                  <a:pt x="4902200" y="2021417"/>
                </a:moveTo>
                <a:cubicBezTo>
                  <a:pt x="4816475" y="1379008"/>
                  <a:pt x="4730750" y="736600"/>
                  <a:pt x="4559300" y="522817"/>
                </a:cubicBezTo>
                <a:cubicBezTo>
                  <a:pt x="4387850" y="309034"/>
                  <a:pt x="4235450" y="806450"/>
                  <a:pt x="3873500" y="738717"/>
                </a:cubicBezTo>
                <a:cubicBezTo>
                  <a:pt x="3511550" y="670984"/>
                  <a:pt x="2755900" y="228600"/>
                  <a:pt x="2387600" y="116417"/>
                </a:cubicBezTo>
                <a:cubicBezTo>
                  <a:pt x="2019300" y="4234"/>
                  <a:pt x="1983317" y="0"/>
                  <a:pt x="1663700" y="65617"/>
                </a:cubicBezTo>
                <a:cubicBezTo>
                  <a:pt x="1344083" y="131234"/>
                  <a:pt x="747183" y="186267"/>
                  <a:pt x="469900" y="510117"/>
                </a:cubicBezTo>
                <a:cubicBezTo>
                  <a:pt x="192617" y="833967"/>
                  <a:pt x="21167" y="1794934"/>
                  <a:pt x="0" y="2008717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Datumsplatzhalter 3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22" name="Fußzeilenplatzhalter 3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645110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634308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Internet Routing</a:t>
            </a:r>
            <a:endParaRPr lang="en-US" dirty="0"/>
          </a:p>
        </p:txBody>
      </p:sp>
      <p:sp>
        <p:nvSpPr>
          <p:cNvPr id="2970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Also </a:t>
            </a:r>
            <a:r>
              <a:rPr lang="en-US" altLang="de-DE" dirty="0" err="1" smtClean="0"/>
              <a:t>wie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kommt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jetzt</a:t>
            </a:r>
            <a:r>
              <a:rPr lang="en-US" altLang="de-DE" dirty="0" smtClean="0"/>
              <a:t> die </a:t>
            </a:r>
            <a:r>
              <a:rPr lang="en-US" altLang="de-DE" dirty="0" err="1" smtClean="0"/>
              <a:t>Nachricht</a:t>
            </a:r>
            <a:r>
              <a:rPr lang="en-US" altLang="de-DE" dirty="0" smtClean="0"/>
              <a:t> von Bob </a:t>
            </a:r>
            <a:r>
              <a:rPr lang="en-US" altLang="de-DE" dirty="0" err="1" smtClean="0"/>
              <a:t>zu</a:t>
            </a:r>
            <a:r>
              <a:rPr lang="en-US" altLang="de-DE" dirty="0" smtClean="0"/>
              <a:t> Alice?</a:t>
            </a:r>
          </a:p>
        </p:txBody>
      </p:sp>
      <p:sp>
        <p:nvSpPr>
          <p:cNvPr id="2970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473AADF-8AC7-454A-96E1-8A20A15263C5}" type="slidenum">
              <a:rPr lang="de-DE" smtClean="0"/>
              <a:pPr/>
              <a:t>24</a:t>
            </a:fld>
            <a:endParaRPr lang="de-DE" smtClean="0"/>
          </a:p>
        </p:txBody>
      </p:sp>
      <p:grpSp>
        <p:nvGrpSpPr>
          <p:cNvPr id="29703" name="Gruppieren 356"/>
          <p:cNvGrpSpPr>
            <a:grpSpLocks/>
          </p:cNvGrpSpPr>
          <p:nvPr/>
        </p:nvGrpSpPr>
        <p:grpSpPr bwMode="auto">
          <a:xfrm>
            <a:off x="2160400" y="1565608"/>
            <a:ext cx="4531545" cy="2107295"/>
            <a:chOff x="210502" y="1437328"/>
            <a:chExt cx="8626469" cy="5383519"/>
          </a:xfrm>
        </p:grpSpPr>
        <p:grpSp>
          <p:nvGrpSpPr>
            <p:cNvPr id="29712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29995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6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7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8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999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0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1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2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3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4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5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6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7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8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09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10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011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2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3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4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5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30016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29713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29913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9914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2998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9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9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9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9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9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9915" name="Straight Connector 10"/>
              <p:cNvCxnSpPr>
                <a:cxnSpLocks noChangeShapeType="1"/>
                <a:stCxn id="29992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6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7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8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19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0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1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2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923" name="Straight Connector 304"/>
              <p:cNvCxnSpPr>
                <a:cxnSpLocks noChangeShapeType="1"/>
                <a:endCxn id="29987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9924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2997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8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8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8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8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8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8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5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2997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7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7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7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7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7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7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7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6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2996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6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6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6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7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6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6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7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299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5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6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8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299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5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29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299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4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930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299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36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9714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29831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9832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2990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0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90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0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1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1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0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1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9833" name="Straight Connector 334"/>
              <p:cNvCxnSpPr>
                <a:cxnSpLocks noChangeShapeType="1"/>
                <a:stCxn id="29910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4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5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6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7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8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39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40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841" name="Straight Connector 342"/>
              <p:cNvCxnSpPr>
                <a:cxnSpLocks noChangeShapeType="1"/>
                <a:endCxn id="29905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9842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2989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90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90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90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90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90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3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2988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9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9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9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9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9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9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4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298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8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8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5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298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7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6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298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7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7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298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6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848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298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5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5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9715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29749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29750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29823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2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29751" name="Straight Connector 419"/>
              <p:cNvCxnSpPr>
                <a:cxnSpLocks noChangeShapeType="1"/>
                <a:stCxn id="29828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2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3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4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5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6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7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8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9759" name="Straight Connector 427"/>
              <p:cNvCxnSpPr>
                <a:cxnSpLocks noChangeShapeType="1"/>
                <a:endCxn id="29823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9760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298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2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1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298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1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2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297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8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8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8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8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80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80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3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297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9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4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297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8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5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297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8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766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297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297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297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97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97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97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977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29716" name="Straight Connector 12"/>
            <p:cNvCxnSpPr>
              <a:cxnSpLocks noChangeShapeType="1"/>
              <a:endCxn id="29907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17" name="Straight Connector 500"/>
            <p:cNvCxnSpPr>
              <a:cxnSpLocks noChangeShapeType="1"/>
              <a:stCxn id="30003" idx="8"/>
              <a:endCxn id="29736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18" name="Straight Connector 501"/>
            <p:cNvCxnSpPr>
              <a:cxnSpLocks noChangeShapeType="1"/>
              <a:endCxn id="29736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19" name="Straight Connector 502"/>
            <p:cNvCxnSpPr>
              <a:cxnSpLocks noChangeShapeType="1"/>
              <a:endCxn id="29875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0" name="Straight Connector 503"/>
            <p:cNvCxnSpPr>
              <a:cxnSpLocks noChangeShapeType="1"/>
              <a:endCxn id="29875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1" name="Straight Connector 504"/>
            <p:cNvCxnSpPr>
              <a:cxnSpLocks noChangeShapeType="1"/>
              <a:endCxn id="29957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2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3" name="Straight Connector 506"/>
            <p:cNvCxnSpPr>
              <a:cxnSpLocks noChangeShapeType="1"/>
              <a:stCxn id="30007" idx="4"/>
              <a:endCxn id="29952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4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5" name="Straight Connector 508"/>
            <p:cNvCxnSpPr>
              <a:cxnSpLocks noChangeShapeType="1"/>
              <a:endCxn id="29939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6" name="Straight Connector 509"/>
            <p:cNvCxnSpPr>
              <a:cxnSpLocks noChangeShapeType="1"/>
              <a:stCxn id="30008" idx="0"/>
              <a:endCxn id="29735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7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8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29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0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1" name="Straight Connector 514"/>
            <p:cNvCxnSpPr>
              <a:cxnSpLocks noChangeShapeType="1"/>
              <a:endCxn id="29736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9732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29746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9747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8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9733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29742" name="Straight Connector 515"/>
              <p:cNvCxnSpPr>
                <a:cxnSpLocks noChangeShapeType="1"/>
                <a:stCxn id="29793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29743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29744" name="Straight Connector 519"/>
              <p:cNvCxnSpPr>
                <a:cxnSpLocks noChangeShapeType="1"/>
                <a:stCxn id="29743" idx="6"/>
                <a:endCxn id="29991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5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29734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29739" name="Straight Connector 7"/>
              <p:cNvCxnSpPr>
                <a:cxnSpLocks noChangeShapeType="1"/>
                <a:stCxn id="29865" idx="5"/>
                <a:endCxn id="29989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0" name="Straight Connector 415"/>
              <p:cNvCxnSpPr>
                <a:cxnSpLocks noChangeShapeType="1"/>
                <a:endCxn id="29825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29741" name="Straight Connector 523"/>
              <p:cNvCxnSpPr>
                <a:cxnSpLocks noChangeShapeType="1"/>
                <a:stCxn id="29788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29735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29736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29737" name="Straight Connector 39941"/>
            <p:cNvCxnSpPr>
              <a:cxnSpLocks noChangeShapeType="1"/>
              <a:stCxn id="29736" idx="0"/>
              <a:endCxn id="29853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38" name="Straight Connector 524"/>
            <p:cNvCxnSpPr>
              <a:cxnSpLocks noChangeShapeType="1"/>
              <a:endCxn id="29827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29704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6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953305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768477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8" name="Textfeld 317"/>
          <p:cNvSpPr txBox="1">
            <a:spLocks noChangeArrowheads="1"/>
          </p:cNvSpPr>
          <p:nvPr/>
        </p:nvSpPr>
        <p:spPr bwMode="auto">
          <a:xfrm>
            <a:off x="112014" y="3401222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29709" name="Textfeld 318"/>
          <p:cNvSpPr txBox="1">
            <a:spLocks noChangeArrowheads="1"/>
          </p:cNvSpPr>
          <p:nvPr/>
        </p:nvSpPr>
        <p:spPr bwMode="auto">
          <a:xfrm>
            <a:off x="7000781" y="3415625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2" name="Rechteck 321"/>
          <p:cNvSpPr/>
          <p:nvPr/>
        </p:nvSpPr>
        <p:spPr>
          <a:xfrm>
            <a:off x="1984220" y="1665764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Freihandform 320"/>
          <p:cNvSpPr/>
          <p:nvPr/>
        </p:nvSpPr>
        <p:spPr>
          <a:xfrm>
            <a:off x="1997022" y="2352265"/>
            <a:ext cx="4928548" cy="1395809"/>
          </a:xfrm>
          <a:custGeom>
            <a:avLst/>
            <a:gdLst>
              <a:gd name="connsiteX0" fmla="*/ 4889500 w 4889500"/>
              <a:gd name="connsiteY0" fmla="*/ 1845733 h 1845733"/>
              <a:gd name="connsiteX1" fmla="*/ 4483100 w 4889500"/>
              <a:gd name="connsiteY1" fmla="*/ 220133 h 1845733"/>
              <a:gd name="connsiteX2" fmla="*/ 3784600 w 4889500"/>
              <a:gd name="connsiteY2" fmla="*/ 524933 h 1845733"/>
              <a:gd name="connsiteX3" fmla="*/ 3454400 w 4889500"/>
              <a:gd name="connsiteY3" fmla="*/ 321733 h 1845733"/>
              <a:gd name="connsiteX4" fmla="*/ 2108200 w 4889500"/>
              <a:gd name="connsiteY4" fmla="*/ 728133 h 1845733"/>
              <a:gd name="connsiteX5" fmla="*/ 1219200 w 4889500"/>
              <a:gd name="connsiteY5" fmla="*/ 372533 h 1845733"/>
              <a:gd name="connsiteX6" fmla="*/ 444500 w 4889500"/>
              <a:gd name="connsiteY6" fmla="*/ 372533 h 1845733"/>
              <a:gd name="connsiteX7" fmla="*/ 0 w 4889500"/>
              <a:gd name="connsiteY7" fmla="*/ 1845733 h 184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9500" h="1845733">
                <a:moveTo>
                  <a:pt x="4889500" y="1845733"/>
                </a:moveTo>
                <a:cubicBezTo>
                  <a:pt x="4778375" y="1142999"/>
                  <a:pt x="4667250" y="440266"/>
                  <a:pt x="4483100" y="220133"/>
                </a:cubicBezTo>
                <a:cubicBezTo>
                  <a:pt x="4298950" y="0"/>
                  <a:pt x="3956050" y="508000"/>
                  <a:pt x="3784600" y="524933"/>
                </a:cubicBezTo>
                <a:cubicBezTo>
                  <a:pt x="3613150" y="541866"/>
                  <a:pt x="3733800" y="287866"/>
                  <a:pt x="3454400" y="321733"/>
                </a:cubicBezTo>
                <a:cubicBezTo>
                  <a:pt x="3175000" y="355600"/>
                  <a:pt x="2480733" y="719666"/>
                  <a:pt x="2108200" y="728133"/>
                </a:cubicBezTo>
                <a:cubicBezTo>
                  <a:pt x="1735667" y="736600"/>
                  <a:pt x="1496483" y="431800"/>
                  <a:pt x="1219200" y="372533"/>
                </a:cubicBezTo>
                <a:cubicBezTo>
                  <a:pt x="941917" y="313266"/>
                  <a:pt x="647700" y="127000"/>
                  <a:pt x="444500" y="372533"/>
                </a:cubicBezTo>
                <a:cubicBezTo>
                  <a:pt x="241300" y="618066"/>
                  <a:pt x="69850" y="1600200"/>
                  <a:pt x="0" y="1845733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Datumsplatzhalter 3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24" name="Fußzeilenplatzhalter 3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25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Netzwerk</a:t>
            </a:r>
            <a:r>
              <a:rPr lang="en-US" dirty="0" smtClean="0"/>
              <a:t>-Routing </a:t>
            </a:r>
            <a:r>
              <a:rPr lang="en-US" dirty="0" err="1" smtClean="0"/>
              <a:t>Protokolle</a:t>
            </a:r>
            <a:r>
              <a:rPr lang="en-US" dirty="0" smtClean="0"/>
              <a:t> - </a:t>
            </a:r>
            <a:r>
              <a:rPr lang="en-US" dirty="0" err="1" smtClean="0"/>
              <a:t>Übersicht</a:t>
            </a:r>
            <a:endParaRPr lang="en-US" dirty="0"/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Routing-Protokolle definieren den Austausch von Netzwerk-Erreichbarkeitsinformationen (Network Layer </a:t>
            </a:r>
            <a:r>
              <a:rPr lang="de-DE" altLang="de-DE" dirty="0" err="1" smtClean="0"/>
              <a:t>Reachability</a:t>
            </a:r>
            <a:r>
              <a:rPr lang="de-DE" altLang="de-DE" dirty="0" smtClean="0"/>
              <a:t> Information; NLRI)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Link-State und Distanz-/Pfad-Vektor-Protokolle basieren auf einer </a:t>
            </a:r>
            <a:r>
              <a:rPr lang="de-DE" altLang="de-DE" dirty="0" err="1" smtClean="0"/>
              <a:t>graphbasierten</a:t>
            </a:r>
            <a:r>
              <a:rPr lang="de-DE" altLang="de-DE" dirty="0" smtClean="0"/>
              <a:t> Repräsentation des Netzwerks</a:t>
            </a:r>
          </a:p>
          <a:p>
            <a:pPr>
              <a:buFont typeface="Wingdings" pitchFamily="2" charset="2"/>
              <a:buChar char="§"/>
            </a:pPr>
            <a:endParaRPr lang="de-DE" altLang="de-DE" dirty="0" smtClean="0"/>
          </a:p>
        </p:txBody>
      </p:sp>
      <p:sp>
        <p:nvSpPr>
          <p:cNvPr id="3174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5022D1B-87B2-42A8-BE15-A6BA283943F6}" type="slidenum">
              <a:rPr lang="de-DE" smtClean="0"/>
              <a:pPr/>
              <a:t>26</a:t>
            </a:fld>
            <a:endParaRPr lang="de-DE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98445" y="2531531"/>
            <a:ext cx="4210068" cy="228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172" tIns="46086" rIns="92172" bIns="46086"/>
          <a:lstStyle/>
          <a:p>
            <a:pPr marL="345643" indent="-345643" algn="ctr" eaLnBrk="0" hangingPunct="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u="sng" kern="0" dirty="0">
                <a:latin typeface="+mj-lt"/>
              </a:rPr>
              <a:t>Link-State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smtClean="0">
                <a:latin typeface="+mj-lt"/>
              </a:rPr>
              <a:t>Router </a:t>
            </a:r>
            <a:r>
              <a:rPr lang="en-US" sz="1600" kern="0" dirty="0" err="1" smtClean="0">
                <a:latin typeface="+mj-lt"/>
              </a:rPr>
              <a:t>verwalten</a:t>
            </a:r>
            <a:r>
              <a:rPr lang="en-US" sz="1600" kern="0" dirty="0" smtClean="0">
                <a:latin typeface="+mj-lt"/>
              </a:rPr>
              <a:t> die </a:t>
            </a:r>
            <a:r>
              <a:rPr lang="en-US" sz="1600" kern="0" dirty="0" err="1" smtClean="0">
                <a:latin typeface="+mj-lt"/>
              </a:rPr>
              <a:t>vollständige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Topologie</a:t>
            </a:r>
            <a:r>
              <a:rPr lang="en-US" sz="1600" kern="0" dirty="0" smtClean="0">
                <a:latin typeface="+mj-lt"/>
              </a:rPr>
              <a:t> und Link-</a:t>
            </a:r>
            <a:r>
              <a:rPr lang="en-US" sz="1600" kern="0" dirty="0" err="1" smtClean="0">
                <a:latin typeface="+mj-lt"/>
              </a:rPr>
              <a:t>Kosten</a:t>
            </a:r>
            <a:r>
              <a:rPr lang="en-US" sz="1600" kern="0" dirty="0" smtClean="0">
                <a:latin typeface="+mj-lt"/>
              </a:rPr>
              <a:t> des </a:t>
            </a:r>
            <a:r>
              <a:rPr lang="en-US" sz="1600" kern="0" dirty="0" err="1" smtClean="0">
                <a:latin typeface="+mj-lt"/>
              </a:rPr>
              <a:t>gesamten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Netzwerks</a:t>
            </a:r>
            <a:r>
              <a:rPr lang="en-US" sz="1600" kern="0" dirty="0" smtClean="0">
                <a:latin typeface="+mj-lt"/>
              </a:rPr>
              <a:t>.</a:t>
            </a:r>
            <a:endParaRPr lang="en-US" sz="1600" kern="0" dirty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Jeder</a:t>
            </a:r>
            <a:r>
              <a:rPr lang="en-US" sz="1600" kern="0" dirty="0" smtClean="0">
                <a:latin typeface="+mj-lt"/>
              </a:rPr>
              <a:t> Router </a:t>
            </a:r>
            <a:r>
              <a:rPr lang="en-US" sz="1600" kern="0" dirty="0" err="1" smtClean="0">
                <a:latin typeface="+mj-lt"/>
              </a:rPr>
              <a:t>berechnet</a:t>
            </a:r>
            <a:r>
              <a:rPr lang="en-US" sz="1600" kern="0" dirty="0" smtClean="0">
                <a:latin typeface="+mj-lt"/>
              </a:rPr>
              <a:t> die </a:t>
            </a:r>
            <a:r>
              <a:rPr lang="en-US" sz="1600" kern="0" dirty="0" err="1" smtClean="0">
                <a:latin typeface="+mj-lt"/>
              </a:rPr>
              <a:t>Pfade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mit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geringsten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Kosten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zu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allen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anderen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Knoten</a:t>
            </a:r>
            <a:r>
              <a:rPr lang="en-US" sz="1600" kern="0" dirty="0" smtClean="0">
                <a:latin typeface="+mj-lt"/>
              </a:rPr>
              <a:t>.</a:t>
            </a:r>
            <a:endParaRPr lang="en-US" sz="1600" kern="0" dirty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Dijkstra‘s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>
                <a:latin typeface="+mj-lt"/>
              </a:rPr>
              <a:t>algorithms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endParaRPr lang="en-US" sz="1600" kern="0" dirty="0">
              <a:latin typeface="+mj-lt"/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608514" y="2530800"/>
            <a:ext cx="4212000" cy="228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172" tIns="46086" rIns="92172" bIns="46086"/>
          <a:lstStyle/>
          <a:p>
            <a:pPr marL="345643" indent="-345643" algn="ctr" eaLnBrk="0" hangingPunct="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u="sng" kern="0" dirty="0" err="1" smtClean="0">
                <a:latin typeface="+mj-lt"/>
              </a:rPr>
              <a:t>Pfad-Vektor</a:t>
            </a:r>
            <a:endParaRPr lang="en-US" sz="1600" u="sng" kern="0" dirty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Jeder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Knoten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kommuniziert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regelmäßig</a:t>
            </a:r>
            <a:r>
              <a:rPr lang="en-US" sz="1600" kern="0" dirty="0" smtClean="0">
                <a:latin typeface="+mj-lt"/>
              </a:rPr>
              <a:t> den </a:t>
            </a:r>
            <a:r>
              <a:rPr lang="en-US" sz="1600" kern="0" dirty="0" err="1" smtClean="0">
                <a:latin typeface="+mj-lt"/>
              </a:rPr>
              <a:t>eigenen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Pfad-Vektor</a:t>
            </a:r>
            <a:r>
              <a:rPr lang="en-US" sz="1600" kern="0" dirty="0" smtClean="0">
                <a:latin typeface="+mj-lt"/>
              </a:rPr>
              <a:t> an </a:t>
            </a:r>
            <a:r>
              <a:rPr lang="en-US" sz="1600" kern="0" dirty="0" err="1" smtClean="0">
                <a:latin typeface="+mj-lt"/>
              </a:rPr>
              <a:t>direkt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verbundene</a:t>
            </a:r>
            <a:r>
              <a:rPr lang="en-US" sz="1600" kern="0" dirty="0" smtClean="0">
                <a:latin typeface="+mj-lt"/>
              </a:rPr>
              <a:t> AS.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err="1" smtClean="0">
                <a:latin typeface="+mj-lt"/>
              </a:rPr>
              <a:t>Der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Empfänger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aktualisiert</a:t>
            </a:r>
            <a:r>
              <a:rPr lang="en-US" sz="1600" kern="0" dirty="0" smtClean="0">
                <a:latin typeface="+mj-lt"/>
              </a:rPr>
              <a:t> die </a:t>
            </a:r>
            <a:r>
              <a:rPr lang="en-US" sz="1600" kern="0" dirty="0" err="1" smtClean="0">
                <a:latin typeface="+mj-lt"/>
              </a:rPr>
              <a:t>eigenen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Pfad-Vektor-Einträge</a:t>
            </a:r>
            <a:r>
              <a:rPr lang="en-US" sz="1600" kern="0" dirty="0" smtClean="0">
                <a:latin typeface="+mj-lt"/>
              </a:rPr>
              <a:t> </a:t>
            </a:r>
            <a:r>
              <a:rPr lang="en-US" sz="1600" kern="0" dirty="0" err="1" smtClean="0">
                <a:latin typeface="+mj-lt"/>
              </a:rPr>
              <a:t>entsprechend</a:t>
            </a:r>
            <a:r>
              <a:rPr lang="en-US" sz="1600" kern="0" dirty="0" smtClean="0">
                <a:latin typeface="+mj-lt"/>
              </a:rPr>
              <a:t>.</a:t>
            </a: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r>
              <a:rPr lang="en-US" sz="1600" kern="0" dirty="0" smtClean="0">
                <a:latin typeface="+mj-lt"/>
              </a:rPr>
              <a:t>Bellman-Ford-</a:t>
            </a:r>
            <a:r>
              <a:rPr lang="en-US" sz="1600" kern="0" dirty="0" err="1" smtClean="0">
                <a:latin typeface="+mj-lt"/>
              </a:rPr>
              <a:t>Gleichung</a:t>
            </a:r>
            <a:endParaRPr lang="en-US" sz="1600" kern="0" dirty="0" smtClean="0">
              <a:latin typeface="+mj-lt"/>
            </a:endParaRPr>
          </a:p>
          <a:p>
            <a:pPr marL="345643" indent="-345643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■"/>
              <a:defRPr/>
            </a:pPr>
            <a:endParaRPr lang="en-US" sz="1600" kern="0" dirty="0">
              <a:latin typeface="+mj-lt"/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Link-State Routing Protocol –</a:t>
            </a:r>
            <a:br>
              <a:rPr lang="en-US" dirty="0" smtClean="0"/>
            </a:br>
            <a:r>
              <a:rPr lang="en-US" dirty="0" err="1" smtClean="0"/>
              <a:t>Dijkstra‘s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Der Algorithmus nach Dijkstra rechnet auf einem Graphen und erstellt eine Weiterleitungstabelle für jeden Knoten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Notation: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c(</a:t>
            </a:r>
            <a:r>
              <a:rPr lang="de-DE" dirty="0" err="1" smtClean="0"/>
              <a:t>x,y</a:t>
            </a:r>
            <a:r>
              <a:rPr lang="de-DE" dirty="0" smtClean="0"/>
              <a:t>):	Kosten von Knoten x zu y; = ∞ wenn nicht direkt verbunden.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D(v):	Aktuelle Kosten des Gesamtpfads zu v.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p(v):		Vorgängerknoten auf dem Pfad zu v.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N‘:		Menge der Knoten, zu denen der </a:t>
            </a:r>
            <a:r>
              <a:rPr lang="de-DE" dirty="0" err="1" smtClean="0"/>
              <a:t>günstigte</a:t>
            </a:r>
            <a:r>
              <a:rPr lang="de-DE" dirty="0" smtClean="0"/>
              <a:t> Pfad bekannt ist.</a:t>
            </a:r>
          </a:p>
        </p:txBody>
      </p:sp>
      <p:sp>
        <p:nvSpPr>
          <p:cNvPr id="3277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4D5355-4A20-4772-8744-379C5B4FE5FD}" type="slidenum">
              <a:rPr lang="de-DE" smtClean="0"/>
              <a:pPr/>
              <a:t>27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Link-State Routing Protocol –</a:t>
            </a:r>
            <a:br>
              <a:rPr lang="en-US" dirty="0" smtClean="0"/>
            </a:br>
            <a:r>
              <a:rPr lang="en-US" dirty="0" err="1" smtClean="0"/>
              <a:t>Dijkstra‘s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379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de-DE" dirty="0" err="1" smtClean="0"/>
              <a:t>Algorithmus</a:t>
            </a:r>
            <a:r>
              <a:rPr lang="en-US" altLang="de-DE" dirty="0" smtClean="0"/>
              <a:t>:	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1: N‘ = {u}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2: for all nodes v 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3:    if v adjacent to u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4:        then D(v) = c(</a:t>
            </a:r>
            <a:r>
              <a:rPr lang="en-US" altLang="de-DE" dirty="0" err="1" smtClean="0"/>
              <a:t>u,v</a:t>
            </a:r>
            <a:r>
              <a:rPr lang="en-US" altLang="de-DE" dirty="0" smtClean="0"/>
              <a:t>)</a:t>
            </a:r>
          </a:p>
          <a:p>
            <a:pPr marL="0" indent="0">
              <a:buNone/>
              <a:defRPr/>
            </a:pPr>
            <a:r>
              <a:rPr lang="en-US" altLang="de-DE" dirty="0" smtClean="0"/>
              <a:t>  5:        else D(v) = ∞</a:t>
            </a:r>
          </a:p>
          <a:p>
            <a:pPr marL="0" indent="0">
              <a:buNone/>
              <a:defRPr/>
            </a:pPr>
            <a:endParaRPr lang="en-US" altLang="de-DE" dirty="0" smtClean="0"/>
          </a:p>
        </p:txBody>
      </p:sp>
      <p:sp>
        <p:nvSpPr>
          <p:cNvPr id="3379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115A109-07CF-4F19-93DF-7C5556E32DAD}" type="slidenum">
              <a:rPr lang="de-DE" smtClean="0"/>
              <a:pPr/>
              <a:t>28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Textfeld 6"/>
          <p:cNvSpPr txBox="1"/>
          <p:nvPr/>
        </p:nvSpPr>
        <p:spPr>
          <a:xfrm>
            <a:off x="2360350" y="1668764"/>
            <a:ext cx="7504746" cy="34317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		6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Loop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7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find w not in N‘ such that D(w) is 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minimum</a:t>
            </a:r>
            <a:endParaRPr lang="en-US" altLang="de-DE" dirty="0">
              <a:solidFill>
                <a:schemeClr val="accent2"/>
              </a:solidFill>
              <a:latin typeface="+mj-lt"/>
            </a:endParaRP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    add w to N‘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    update D(v) for all v adjacent to w 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and</a:t>
            </a:r>
            <a:br>
              <a:rPr lang="en-US" altLang="de-DE" dirty="0" smtClean="0">
                <a:solidFill>
                  <a:schemeClr val="accent2"/>
                </a:solidFill>
                <a:latin typeface="+mj-lt"/>
              </a:rPr>
            </a:b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                                                 not 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in N‘: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	10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:           D(v) = min( D(v), D(w) + c(</a:t>
            </a:r>
            <a:r>
              <a:rPr lang="en-US" altLang="de-DE" dirty="0" err="1">
                <a:solidFill>
                  <a:schemeClr val="accent2"/>
                </a:solidFill>
                <a:latin typeface="+mj-lt"/>
              </a:rPr>
              <a:t>w,v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))</a:t>
            </a: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		11:            if (D(w) + c(</a:t>
            </a:r>
            <a:r>
              <a:rPr lang="en-US" altLang="de-DE" dirty="0" err="1" smtClean="0">
                <a:solidFill>
                  <a:schemeClr val="accent2"/>
                </a:solidFill>
                <a:latin typeface="+mj-lt"/>
              </a:rPr>
              <a:t>w,v</a:t>
            </a:r>
            <a:r>
              <a:rPr lang="en-US" altLang="de-DE" dirty="0" smtClean="0">
                <a:solidFill>
                  <a:schemeClr val="accent2"/>
                </a:solidFill>
                <a:latin typeface="+mj-lt"/>
              </a:rPr>
              <a:t>)) &lt; D(v):  p(v) = w</a:t>
            </a:r>
            <a:endParaRPr lang="en-US" altLang="de-DE" dirty="0">
              <a:solidFill>
                <a:schemeClr val="accent2"/>
              </a:solidFill>
              <a:latin typeface="+mj-lt"/>
            </a:endParaRPr>
          </a:p>
          <a:p>
            <a:pPr defTabSz="921715">
              <a:spcBef>
                <a:spcPts val="605"/>
              </a:spcBef>
              <a:spcAft>
                <a:spcPts val="605"/>
              </a:spcAft>
              <a:defRPr/>
            </a:pPr>
            <a:r>
              <a:rPr lang="en-US" altLang="de-DE" dirty="0">
                <a:solidFill>
                  <a:schemeClr val="accent2"/>
                </a:solidFill>
                <a:latin typeface="+mj-lt"/>
              </a:rPr>
              <a:t>	</a:t>
            </a:r>
            <a:r>
              <a:rPr lang="en-US" altLang="de-DE" smtClean="0">
                <a:solidFill>
                  <a:schemeClr val="accent2"/>
                </a:solidFill>
                <a:latin typeface="+mj-lt"/>
              </a:rPr>
              <a:t>	12: </a:t>
            </a:r>
            <a:r>
              <a:rPr lang="en-US" altLang="de-DE" dirty="0">
                <a:solidFill>
                  <a:schemeClr val="accent2"/>
                </a:solidFill>
                <a:latin typeface="+mj-lt"/>
              </a:rPr>
              <a:t>until all nodes in N‘</a:t>
            </a:r>
          </a:p>
          <a:p>
            <a:pPr marL="216000" indent="-216000">
              <a:spcAft>
                <a:spcPts val="420"/>
              </a:spcAft>
              <a:buFont typeface="Calibri" panose="020F0502020204030204" pitchFamily="34" charset="0"/>
              <a:buChar char="−"/>
            </a:pPr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Dijkstra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34819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7F6CED-C36B-474C-B9AF-6DB75154434D}" type="slidenum">
              <a:rPr lang="de-DE" smtClean="0"/>
              <a:pPr/>
              <a:t>29</a:t>
            </a:fld>
            <a:endParaRPr lang="de-DE" smtClean="0"/>
          </a:p>
        </p:txBody>
      </p:sp>
      <p:grpSp>
        <p:nvGrpSpPr>
          <p:cNvPr id="147" name="Gruppieren 146"/>
          <p:cNvGrpSpPr/>
          <p:nvPr/>
        </p:nvGrpSpPr>
        <p:grpSpPr>
          <a:xfrm>
            <a:off x="320710" y="907230"/>
            <a:ext cx="4811061" cy="2117205"/>
            <a:chOff x="320710" y="907230"/>
            <a:chExt cx="4811061" cy="2117205"/>
          </a:xfrm>
        </p:grpSpPr>
        <p:sp>
          <p:nvSpPr>
            <p:cNvPr id="34831" name="Text Box 81"/>
            <p:cNvSpPr txBox="1">
              <a:spLocks noChangeArrowheads="1"/>
            </p:cNvSpPr>
            <p:nvPr/>
          </p:nvSpPr>
          <p:spPr bwMode="auto">
            <a:xfrm>
              <a:off x="364670" y="2652139"/>
              <a:ext cx="315405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/>
                <a:t>5</a:t>
              </a:r>
            </a:p>
          </p:txBody>
        </p:sp>
        <p:grpSp>
          <p:nvGrpSpPr>
            <p:cNvPr id="139" name="Gruppieren 138"/>
            <p:cNvGrpSpPr/>
            <p:nvPr/>
          </p:nvGrpSpPr>
          <p:grpSpPr>
            <a:xfrm>
              <a:off x="320710" y="907230"/>
              <a:ext cx="4811061" cy="1998147"/>
              <a:chOff x="320710" y="907230"/>
              <a:chExt cx="4811061" cy="1998147"/>
            </a:xfrm>
          </p:grpSpPr>
          <p:sp>
            <p:nvSpPr>
              <p:cNvPr id="34823" name="Text Box 73"/>
              <p:cNvSpPr txBox="1">
                <a:spLocks noChangeArrowheads="1"/>
              </p:cNvSpPr>
              <p:nvPr/>
            </p:nvSpPr>
            <p:spPr bwMode="auto">
              <a:xfrm>
                <a:off x="320710" y="1110061"/>
                <a:ext cx="717805" cy="713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Step</a:t>
                </a:r>
              </a:p>
              <a:p>
                <a:pPr algn="r"/>
                <a:endParaRPr lang="en-US" altLang="de-DE" sz="2000" dirty="0"/>
              </a:p>
            </p:txBody>
          </p:sp>
          <p:sp>
            <p:nvSpPr>
              <p:cNvPr id="34824" name="Text Box 74"/>
              <p:cNvSpPr txBox="1">
                <a:spLocks noChangeArrowheads="1"/>
              </p:cNvSpPr>
              <p:nvPr/>
            </p:nvSpPr>
            <p:spPr bwMode="auto">
              <a:xfrm>
                <a:off x="1315730" y="1114862"/>
                <a:ext cx="423664" cy="403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N</a:t>
                </a:r>
                <a:r>
                  <a:rPr lang="en-US" altLang="de-DE" sz="2000" dirty="0">
                    <a:cs typeface="Arial" charset="0"/>
                  </a:rPr>
                  <a:t>'</a:t>
                </a:r>
              </a:p>
            </p:txBody>
          </p:sp>
          <p:sp>
            <p:nvSpPr>
              <p:cNvPr id="34825" name="Text Box 75"/>
              <p:cNvSpPr txBox="1">
                <a:spLocks noChangeArrowheads="1"/>
              </p:cNvSpPr>
              <p:nvPr/>
            </p:nvSpPr>
            <p:spPr bwMode="auto">
              <a:xfrm>
                <a:off x="1902033" y="907230"/>
                <a:ext cx="688655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p(v)</a:t>
                </a:r>
              </a:p>
            </p:txBody>
          </p:sp>
          <p:sp>
            <p:nvSpPr>
              <p:cNvPr id="34826" name="Text Box 76"/>
              <p:cNvSpPr txBox="1">
                <a:spLocks noChangeArrowheads="1"/>
              </p:cNvSpPr>
              <p:nvPr/>
            </p:nvSpPr>
            <p:spPr bwMode="auto">
              <a:xfrm>
                <a:off x="361470" y="1507168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0</a:t>
                </a:r>
              </a:p>
            </p:txBody>
          </p:sp>
          <p:sp>
            <p:nvSpPr>
              <p:cNvPr id="34827" name="Text Box 77"/>
              <p:cNvSpPr txBox="1">
                <a:spLocks noChangeArrowheads="1"/>
              </p:cNvSpPr>
              <p:nvPr/>
            </p:nvSpPr>
            <p:spPr bwMode="auto">
              <a:xfrm>
                <a:off x="366271" y="1731601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1</a:t>
                </a:r>
              </a:p>
            </p:txBody>
          </p:sp>
          <p:sp>
            <p:nvSpPr>
              <p:cNvPr id="34828" name="Text Box 78"/>
              <p:cNvSpPr txBox="1">
                <a:spLocks noChangeArrowheads="1"/>
              </p:cNvSpPr>
              <p:nvPr/>
            </p:nvSpPr>
            <p:spPr bwMode="auto">
              <a:xfrm>
                <a:off x="367871" y="1964437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2</a:t>
                </a:r>
              </a:p>
            </p:txBody>
          </p:sp>
          <p:sp>
            <p:nvSpPr>
              <p:cNvPr id="34829" name="Text Box 79"/>
              <p:cNvSpPr txBox="1">
                <a:spLocks noChangeArrowheads="1"/>
              </p:cNvSpPr>
              <p:nvPr/>
            </p:nvSpPr>
            <p:spPr bwMode="auto">
              <a:xfrm>
                <a:off x="361470" y="2192469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3</a:t>
                </a:r>
              </a:p>
            </p:txBody>
          </p:sp>
          <p:sp>
            <p:nvSpPr>
              <p:cNvPr id="34830" name="Text Box 80"/>
              <p:cNvSpPr txBox="1">
                <a:spLocks noChangeArrowheads="1"/>
              </p:cNvSpPr>
              <p:nvPr/>
            </p:nvSpPr>
            <p:spPr bwMode="auto">
              <a:xfrm>
                <a:off x="359870" y="2421705"/>
                <a:ext cx="315405" cy="37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/>
                  <a:t>4</a:t>
                </a:r>
              </a:p>
            </p:txBody>
          </p:sp>
          <p:sp>
            <p:nvSpPr>
              <p:cNvPr id="34832" name="Text Box 82"/>
              <p:cNvSpPr txBox="1">
                <a:spLocks noChangeArrowheads="1"/>
              </p:cNvSpPr>
              <p:nvPr/>
            </p:nvSpPr>
            <p:spPr bwMode="auto">
              <a:xfrm>
                <a:off x="2493551" y="913232"/>
                <a:ext cx="745209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p(w)</a:t>
                </a:r>
              </a:p>
            </p:txBody>
          </p:sp>
          <p:sp>
            <p:nvSpPr>
              <p:cNvPr id="34833" name="Text Box 83"/>
              <p:cNvSpPr txBox="1">
                <a:spLocks noChangeArrowheads="1"/>
              </p:cNvSpPr>
              <p:nvPr/>
            </p:nvSpPr>
            <p:spPr bwMode="auto">
              <a:xfrm>
                <a:off x="3175775" y="913232"/>
                <a:ext cx="688655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p(x)</a:t>
                </a:r>
              </a:p>
            </p:txBody>
          </p:sp>
          <p:sp>
            <p:nvSpPr>
              <p:cNvPr id="34834" name="Text Box 84"/>
              <p:cNvSpPr txBox="1">
                <a:spLocks noChangeArrowheads="1"/>
              </p:cNvSpPr>
              <p:nvPr/>
            </p:nvSpPr>
            <p:spPr bwMode="auto">
              <a:xfrm>
                <a:off x="3820647" y="913232"/>
                <a:ext cx="688655" cy="651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2000" dirty="0"/>
                  <a:t>D(</a:t>
                </a:r>
                <a:r>
                  <a:rPr lang="en-US" altLang="de-DE" sz="2000" b="1" dirty="0">
                    <a:solidFill>
                      <a:srgbClr val="FF0000"/>
                    </a:solidFill>
                  </a:rPr>
                  <a:t>y</a:t>
                </a:r>
                <a:r>
                  <a:rPr lang="en-US" altLang="de-DE" sz="2000" dirty="0"/>
                  <a:t>)</a:t>
                </a:r>
              </a:p>
              <a:p>
                <a:pPr algn="r"/>
                <a:r>
                  <a:rPr lang="en-US" altLang="de-DE" sz="1600" dirty="0"/>
                  <a:t>p(y)</a:t>
                </a:r>
              </a:p>
            </p:txBody>
          </p:sp>
          <p:sp>
            <p:nvSpPr>
              <p:cNvPr id="34835" name="Text Box 85"/>
              <p:cNvSpPr txBox="1">
                <a:spLocks noChangeArrowheads="1"/>
              </p:cNvSpPr>
              <p:nvPr/>
            </p:nvSpPr>
            <p:spPr bwMode="auto">
              <a:xfrm>
                <a:off x="4511088" y="916831"/>
                <a:ext cx="620683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D(</a:t>
                </a:r>
                <a:r>
                  <a:rPr lang="en-US" altLang="de-DE" b="1" dirty="0">
                    <a:solidFill>
                      <a:srgbClr val="FF0000"/>
                    </a:solidFill>
                  </a:rPr>
                  <a:t>z</a:t>
                </a:r>
                <a:r>
                  <a:rPr lang="en-US" altLang="de-DE" dirty="0"/>
                  <a:t>)</a:t>
                </a:r>
              </a:p>
              <a:p>
                <a:pPr algn="r"/>
                <a:r>
                  <a:rPr lang="en-US" altLang="de-DE" sz="1600" dirty="0"/>
                  <a:t>p(z)</a:t>
                </a:r>
              </a:p>
            </p:txBody>
          </p:sp>
          <p:sp>
            <p:nvSpPr>
              <p:cNvPr id="34836" name="Line 86"/>
              <p:cNvSpPr>
                <a:spLocks noChangeShapeType="1"/>
              </p:cNvSpPr>
              <p:nvPr/>
            </p:nvSpPr>
            <p:spPr bwMode="auto">
              <a:xfrm>
                <a:off x="452850" y="1522770"/>
                <a:ext cx="4666120" cy="0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37" name="Line 87"/>
              <p:cNvSpPr>
                <a:spLocks noChangeShapeType="1"/>
              </p:cNvSpPr>
              <p:nvPr/>
            </p:nvSpPr>
            <p:spPr bwMode="auto">
              <a:xfrm>
                <a:off x="433648" y="1760406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39" name="Line 89"/>
              <p:cNvSpPr>
                <a:spLocks noChangeShapeType="1"/>
              </p:cNvSpPr>
              <p:nvPr/>
            </p:nvSpPr>
            <p:spPr bwMode="auto">
              <a:xfrm>
                <a:off x="433648" y="1983639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0" name="Line 90"/>
              <p:cNvSpPr>
                <a:spLocks noChangeShapeType="1"/>
              </p:cNvSpPr>
              <p:nvPr/>
            </p:nvSpPr>
            <p:spPr bwMode="auto">
              <a:xfrm>
                <a:off x="433648" y="2221274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1" name="Line 91"/>
              <p:cNvSpPr>
                <a:spLocks noChangeShapeType="1"/>
              </p:cNvSpPr>
              <p:nvPr/>
            </p:nvSpPr>
            <p:spPr bwMode="auto">
              <a:xfrm>
                <a:off x="417646" y="2450509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2" name="Line 92"/>
              <p:cNvSpPr>
                <a:spLocks noChangeShapeType="1"/>
              </p:cNvSpPr>
              <p:nvPr/>
            </p:nvSpPr>
            <p:spPr bwMode="auto">
              <a:xfrm>
                <a:off x="428848" y="2682143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34843" name="Line 93"/>
              <p:cNvSpPr>
                <a:spLocks noChangeShapeType="1"/>
              </p:cNvSpPr>
              <p:nvPr/>
            </p:nvSpPr>
            <p:spPr bwMode="auto">
              <a:xfrm>
                <a:off x="433648" y="2905377"/>
                <a:ext cx="4666120" cy="0"/>
              </a:xfrm>
              <a:prstGeom prst="line">
                <a:avLst/>
              </a:prstGeom>
              <a:noFill/>
              <a:ln w="1270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</p:grpSp>
      <p:grpSp>
        <p:nvGrpSpPr>
          <p:cNvPr id="141" name="Gruppieren 140"/>
          <p:cNvGrpSpPr/>
          <p:nvPr/>
        </p:nvGrpSpPr>
        <p:grpSpPr>
          <a:xfrm>
            <a:off x="1350380" y="1465300"/>
            <a:ext cx="3814995" cy="403260"/>
            <a:chOff x="1350380" y="1465300"/>
            <a:chExt cx="3814995" cy="403260"/>
          </a:xfrm>
        </p:grpSpPr>
        <p:sp>
          <p:nvSpPr>
            <p:cNvPr id="34838" name="Text Box 88"/>
            <p:cNvSpPr txBox="1">
              <a:spLocks noChangeArrowheads="1"/>
            </p:cNvSpPr>
            <p:nvPr/>
          </p:nvSpPr>
          <p:spPr bwMode="auto">
            <a:xfrm>
              <a:off x="1350380" y="1466514"/>
              <a:ext cx="315405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/>
                <a:t>u</a:t>
              </a:r>
            </a:p>
          </p:txBody>
        </p:sp>
        <p:grpSp>
          <p:nvGrpSpPr>
            <p:cNvPr id="34844" name="Group 94"/>
            <p:cNvGrpSpPr>
              <a:grpSpLocks/>
            </p:cNvGrpSpPr>
            <p:nvPr/>
          </p:nvGrpSpPr>
          <p:grpSpPr bwMode="auto">
            <a:xfrm>
              <a:off x="2053028" y="1465300"/>
              <a:ext cx="3112347" cy="403260"/>
              <a:chOff x="1378" y="1014"/>
              <a:chExt cx="1945" cy="336"/>
            </a:xfrm>
          </p:grpSpPr>
          <p:sp>
            <p:nvSpPr>
              <p:cNvPr id="34877" name="Text Box 95"/>
              <p:cNvSpPr txBox="1">
                <a:spLocks noChangeArrowheads="1"/>
              </p:cNvSpPr>
              <p:nvPr/>
            </p:nvSpPr>
            <p:spPr bwMode="auto">
              <a:xfrm>
                <a:off x="3041" y="1014"/>
                <a:ext cx="28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>
                    <a:latin typeface="Comic Sans MS" pitchFamily="66" charset="0"/>
                  </a:rPr>
                  <a:t>∞ </a:t>
                </a:r>
                <a:endParaRPr lang="en-US" altLang="de-DE" sz="2000" dirty="0"/>
              </a:p>
            </p:txBody>
          </p:sp>
          <p:sp>
            <p:nvSpPr>
              <p:cNvPr id="34878" name="Text Box 96"/>
              <p:cNvSpPr txBox="1">
                <a:spLocks noChangeArrowheads="1"/>
              </p:cNvSpPr>
              <p:nvPr/>
            </p:nvSpPr>
            <p:spPr bwMode="auto">
              <a:xfrm>
                <a:off x="2645" y="1014"/>
                <a:ext cx="28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>
                    <a:latin typeface="Comic Sans MS" pitchFamily="66" charset="0"/>
                  </a:rPr>
                  <a:t>∞ </a:t>
                </a:r>
                <a:endParaRPr lang="en-US" altLang="de-DE" sz="2000" dirty="0"/>
              </a:p>
            </p:txBody>
          </p:sp>
          <p:sp>
            <p:nvSpPr>
              <p:cNvPr id="34879" name="Text Box 97"/>
              <p:cNvSpPr txBox="1">
                <a:spLocks noChangeArrowheads="1"/>
              </p:cNvSpPr>
              <p:nvPr/>
            </p:nvSpPr>
            <p:spPr bwMode="auto">
              <a:xfrm>
                <a:off x="1378" y="1017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7,u</a:t>
                </a:r>
              </a:p>
            </p:txBody>
          </p:sp>
          <p:sp>
            <p:nvSpPr>
              <p:cNvPr id="34880" name="Text Box 98"/>
              <p:cNvSpPr txBox="1">
                <a:spLocks noChangeArrowheads="1"/>
              </p:cNvSpPr>
              <p:nvPr/>
            </p:nvSpPr>
            <p:spPr bwMode="auto">
              <a:xfrm>
                <a:off x="1785" y="1015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3,u</a:t>
                </a:r>
              </a:p>
            </p:txBody>
          </p:sp>
          <p:sp>
            <p:nvSpPr>
              <p:cNvPr id="34881" name="Text Box 99"/>
              <p:cNvSpPr txBox="1">
                <a:spLocks noChangeArrowheads="1"/>
              </p:cNvSpPr>
              <p:nvPr/>
            </p:nvSpPr>
            <p:spPr bwMode="auto">
              <a:xfrm>
                <a:off x="2188" y="1016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5,u</a:t>
                </a:r>
              </a:p>
            </p:txBody>
          </p:sp>
        </p:grpSp>
      </p:grpSp>
      <p:grpSp>
        <p:nvGrpSpPr>
          <p:cNvPr id="142" name="Gruppieren 141"/>
          <p:cNvGrpSpPr/>
          <p:nvPr/>
        </p:nvGrpSpPr>
        <p:grpSpPr>
          <a:xfrm>
            <a:off x="1201539" y="1677597"/>
            <a:ext cx="3963835" cy="428465"/>
            <a:chOff x="1201539" y="1677597"/>
            <a:chExt cx="3963835" cy="428465"/>
          </a:xfrm>
        </p:grpSpPr>
        <p:sp>
          <p:nvSpPr>
            <p:cNvPr id="34845" name="Text Box 100"/>
            <p:cNvSpPr txBox="1">
              <a:spLocks noChangeArrowheads="1"/>
            </p:cNvSpPr>
            <p:nvPr/>
          </p:nvSpPr>
          <p:spPr bwMode="auto">
            <a:xfrm>
              <a:off x="1201539" y="1693733"/>
              <a:ext cx="483448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</a:t>
              </a:r>
              <a:endParaRPr lang="en-US" altLang="de-DE" dirty="0"/>
            </a:p>
          </p:txBody>
        </p:sp>
        <p:grpSp>
          <p:nvGrpSpPr>
            <p:cNvPr id="34846" name="Group 101"/>
            <p:cNvGrpSpPr>
              <a:grpSpLocks/>
            </p:cNvGrpSpPr>
            <p:nvPr/>
          </p:nvGrpSpPr>
          <p:grpSpPr bwMode="auto">
            <a:xfrm>
              <a:off x="2024225" y="1677597"/>
              <a:ext cx="3141149" cy="428465"/>
              <a:chOff x="1353" y="968"/>
              <a:chExt cx="1963" cy="357"/>
            </a:xfrm>
          </p:grpSpPr>
          <p:sp>
            <p:nvSpPr>
              <p:cNvPr id="34872" name="Text Box 102"/>
              <p:cNvSpPr txBox="1">
                <a:spLocks noChangeArrowheads="1"/>
              </p:cNvSpPr>
              <p:nvPr/>
            </p:nvSpPr>
            <p:spPr bwMode="auto">
              <a:xfrm>
                <a:off x="3034" y="986"/>
                <a:ext cx="28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>
                    <a:latin typeface="Comic Sans MS" pitchFamily="66" charset="0"/>
                  </a:rPr>
                  <a:t>∞ </a:t>
                </a:r>
                <a:endParaRPr lang="en-US" altLang="de-DE" sz="2000" dirty="0"/>
              </a:p>
            </p:txBody>
          </p:sp>
          <p:sp>
            <p:nvSpPr>
              <p:cNvPr id="34873" name="Text Box 103"/>
              <p:cNvSpPr txBox="1">
                <a:spLocks noChangeArrowheads="1"/>
              </p:cNvSpPr>
              <p:nvPr/>
            </p:nvSpPr>
            <p:spPr bwMode="auto">
              <a:xfrm>
                <a:off x="2488" y="968"/>
                <a:ext cx="439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11</a:t>
                </a:r>
                <a:r>
                  <a:rPr lang="en-US" altLang="de-DE" dirty="0"/>
                  <a:t>,w</a:t>
                </a:r>
                <a:r>
                  <a:rPr lang="en-US" altLang="de-DE" dirty="0">
                    <a:latin typeface="Comic Sans MS" pitchFamily="66" charset="0"/>
                  </a:rPr>
                  <a:t> </a:t>
                </a:r>
                <a:endParaRPr lang="en-US" altLang="de-DE" sz="2000" dirty="0"/>
              </a:p>
            </p:txBody>
          </p:sp>
          <p:sp>
            <p:nvSpPr>
              <p:cNvPr id="34874" name="Text Box 104"/>
              <p:cNvSpPr txBox="1">
                <a:spLocks noChangeArrowheads="1"/>
              </p:cNvSpPr>
              <p:nvPr/>
            </p:nvSpPr>
            <p:spPr bwMode="auto">
              <a:xfrm>
                <a:off x="1353" y="989"/>
                <a:ext cx="34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6,w</a:t>
                </a:r>
              </a:p>
            </p:txBody>
          </p:sp>
          <p:sp>
            <p:nvSpPr>
              <p:cNvPr id="34875" name="Text Box 105"/>
              <p:cNvSpPr txBox="1">
                <a:spLocks noChangeArrowheads="1"/>
              </p:cNvSpPr>
              <p:nvPr/>
            </p:nvSpPr>
            <p:spPr bwMode="auto">
              <a:xfrm>
                <a:off x="1987" y="1015"/>
                <a:ext cx="11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endParaRPr lang="de-DE" altLang="de-DE"/>
              </a:p>
            </p:txBody>
          </p:sp>
          <p:sp>
            <p:nvSpPr>
              <p:cNvPr id="34876" name="Text Box 106"/>
              <p:cNvSpPr txBox="1">
                <a:spLocks noChangeArrowheads="1"/>
              </p:cNvSpPr>
              <p:nvPr/>
            </p:nvSpPr>
            <p:spPr bwMode="auto">
              <a:xfrm>
                <a:off x="2188" y="997"/>
                <a:ext cx="318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5,u</a:t>
                </a:r>
              </a:p>
            </p:txBody>
          </p:sp>
        </p:grpSp>
      </p:grpSp>
      <p:grpSp>
        <p:nvGrpSpPr>
          <p:cNvPr id="143" name="Gruppieren 142"/>
          <p:cNvGrpSpPr/>
          <p:nvPr/>
        </p:nvGrpSpPr>
        <p:grpSpPr>
          <a:xfrm>
            <a:off x="1093201" y="1914030"/>
            <a:ext cx="4081776" cy="422463"/>
            <a:chOff x="1093201" y="1914030"/>
            <a:chExt cx="4081776" cy="422463"/>
          </a:xfrm>
        </p:grpSpPr>
        <p:grpSp>
          <p:nvGrpSpPr>
            <p:cNvPr id="34847" name="Group 107"/>
            <p:cNvGrpSpPr>
              <a:grpSpLocks/>
            </p:cNvGrpSpPr>
            <p:nvPr/>
          </p:nvGrpSpPr>
          <p:grpSpPr bwMode="auto">
            <a:xfrm>
              <a:off x="2022625" y="1914030"/>
              <a:ext cx="3152352" cy="422463"/>
              <a:chOff x="1353" y="974"/>
              <a:chExt cx="1970" cy="352"/>
            </a:xfrm>
          </p:grpSpPr>
          <p:sp>
            <p:nvSpPr>
              <p:cNvPr id="34867" name="Text Box 108"/>
              <p:cNvSpPr txBox="1">
                <a:spLocks noChangeArrowheads="1"/>
              </p:cNvSpPr>
              <p:nvPr/>
            </p:nvSpPr>
            <p:spPr bwMode="auto">
              <a:xfrm>
                <a:off x="2910" y="992"/>
                <a:ext cx="41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14</a:t>
                </a:r>
                <a:r>
                  <a:rPr lang="en-US" altLang="de-DE" dirty="0"/>
                  <a:t>,x </a:t>
                </a:r>
              </a:p>
            </p:txBody>
          </p:sp>
          <p:sp>
            <p:nvSpPr>
              <p:cNvPr id="34868" name="Text Box 109"/>
              <p:cNvSpPr txBox="1">
                <a:spLocks noChangeArrowheads="1"/>
              </p:cNvSpPr>
              <p:nvPr/>
            </p:nvSpPr>
            <p:spPr bwMode="auto">
              <a:xfrm>
                <a:off x="2495" y="974"/>
                <a:ext cx="43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11,</a:t>
                </a:r>
                <a:r>
                  <a:rPr lang="en-US" altLang="de-DE" dirty="0"/>
                  <a:t>w </a:t>
                </a:r>
                <a:endParaRPr lang="en-US" altLang="de-DE" sz="2000" dirty="0"/>
              </a:p>
            </p:txBody>
          </p:sp>
          <p:sp>
            <p:nvSpPr>
              <p:cNvPr id="34869" name="Text Box 110"/>
              <p:cNvSpPr txBox="1">
                <a:spLocks noChangeArrowheads="1"/>
              </p:cNvSpPr>
              <p:nvPr/>
            </p:nvSpPr>
            <p:spPr bwMode="auto">
              <a:xfrm>
                <a:off x="1353" y="998"/>
                <a:ext cx="34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dirty="0"/>
                  <a:t>6,w</a:t>
                </a:r>
              </a:p>
            </p:txBody>
          </p:sp>
          <p:sp>
            <p:nvSpPr>
              <p:cNvPr id="34870" name="Text Box 111"/>
              <p:cNvSpPr txBox="1">
                <a:spLocks noChangeArrowheads="1"/>
              </p:cNvSpPr>
              <p:nvPr/>
            </p:nvSpPr>
            <p:spPr bwMode="auto">
              <a:xfrm>
                <a:off x="1987" y="1015"/>
                <a:ext cx="11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endParaRPr lang="de-DE" altLang="de-DE"/>
              </a:p>
            </p:txBody>
          </p:sp>
          <p:sp>
            <p:nvSpPr>
              <p:cNvPr id="34871" name="Text Box 112"/>
              <p:cNvSpPr txBox="1">
                <a:spLocks noChangeArrowheads="1"/>
              </p:cNvSpPr>
              <p:nvPr/>
            </p:nvSpPr>
            <p:spPr bwMode="auto">
              <a:xfrm>
                <a:off x="2390" y="1016"/>
                <a:ext cx="11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endParaRPr lang="de-DE" altLang="de-DE"/>
              </a:p>
            </p:txBody>
          </p:sp>
        </p:grpSp>
        <p:sp>
          <p:nvSpPr>
            <p:cNvPr id="34850" name="Text Box 115"/>
            <p:cNvSpPr txBox="1">
              <a:spLocks noChangeArrowheads="1"/>
            </p:cNvSpPr>
            <p:nvPr/>
          </p:nvSpPr>
          <p:spPr bwMode="auto">
            <a:xfrm>
              <a:off x="1093201" y="1936134"/>
              <a:ext cx="599787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uwx</a:t>
              </a:r>
              <a:endParaRPr lang="en-US" altLang="de-DE" dirty="0"/>
            </a:p>
          </p:txBody>
        </p:sp>
      </p:grpSp>
      <p:grpSp>
        <p:nvGrpSpPr>
          <p:cNvPr id="144" name="Gruppieren 143"/>
          <p:cNvGrpSpPr/>
          <p:nvPr/>
        </p:nvGrpSpPr>
        <p:grpSpPr>
          <a:xfrm>
            <a:off x="996066" y="2152165"/>
            <a:ext cx="4175711" cy="411162"/>
            <a:chOff x="996066" y="2152165"/>
            <a:chExt cx="4175711" cy="411162"/>
          </a:xfrm>
        </p:grpSpPr>
        <p:sp>
          <p:nvSpPr>
            <p:cNvPr id="34852" name="Text Box 117"/>
            <p:cNvSpPr txBox="1">
              <a:spLocks noChangeArrowheads="1"/>
            </p:cNvSpPr>
            <p:nvPr/>
          </p:nvSpPr>
          <p:spPr bwMode="auto">
            <a:xfrm>
              <a:off x="996066" y="2152165"/>
              <a:ext cx="716125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uwxv</a:t>
              </a:r>
              <a:endParaRPr lang="en-US" altLang="de-DE" dirty="0"/>
            </a:p>
          </p:txBody>
        </p:sp>
        <p:grpSp>
          <p:nvGrpSpPr>
            <p:cNvPr id="34853" name="Group 118"/>
            <p:cNvGrpSpPr>
              <a:grpSpLocks/>
            </p:cNvGrpSpPr>
            <p:nvPr/>
          </p:nvGrpSpPr>
          <p:grpSpPr bwMode="auto">
            <a:xfrm>
              <a:off x="3883633" y="2160066"/>
              <a:ext cx="1288144" cy="403261"/>
              <a:chOff x="1489" y="2758"/>
              <a:chExt cx="805" cy="336"/>
            </a:xfrm>
          </p:grpSpPr>
          <p:sp>
            <p:nvSpPr>
              <p:cNvPr id="34865" name="Text Box 119"/>
              <p:cNvSpPr txBox="1">
                <a:spLocks noChangeArrowheads="1"/>
              </p:cNvSpPr>
              <p:nvPr/>
            </p:nvSpPr>
            <p:spPr bwMode="auto">
              <a:xfrm>
                <a:off x="1881" y="2777"/>
                <a:ext cx="413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14</a:t>
                </a:r>
                <a:r>
                  <a:rPr lang="en-US" altLang="de-DE" dirty="0"/>
                  <a:t>,x </a:t>
                </a:r>
              </a:p>
            </p:txBody>
          </p:sp>
          <p:sp>
            <p:nvSpPr>
              <p:cNvPr id="34866" name="Text Box 120"/>
              <p:cNvSpPr txBox="1">
                <a:spLocks noChangeArrowheads="1"/>
              </p:cNvSpPr>
              <p:nvPr/>
            </p:nvSpPr>
            <p:spPr bwMode="auto">
              <a:xfrm>
                <a:off x="1489" y="2758"/>
                <a:ext cx="409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de-DE" sz="1600" dirty="0"/>
                  <a:t>10,</a:t>
                </a:r>
                <a:r>
                  <a:rPr lang="en-US" altLang="de-DE" dirty="0"/>
                  <a:t>v </a:t>
                </a:r>
                <a:endParaRPr lang="en-US" altLang="de-DE" sz="2000" dirty="0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910131" y="2393402"/>
            <a:ext cx="4269646" cy="380696"/>
            <a:chOff x="910131" y="2393402"/>
            <a:chExt cx="4269646" cy="380696"/>
          </a:xfrm>
        </p:grpSpPr>
        <p:sp>
          <p:nvSpPr>
            <p:cNvPr id="34855" name="Text Box 122"/>
            <p:cNvSpPr txBox="1">
              <a:spLocks noChangeArrowheads="1"/>
            </p:cNvSpPr>
            <p:nvPr/>
          </p:nvSpPr>
          <p:spPr bwMode="auto">
            <a:xfrm>
              <a:off x="910131" y="2393402"/>
              <a:ext cx="832463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dirty="0" err="1"/>
                <a:t>uwxvy</a:t>
              </a:r>
              <a:endParaRPr lang="en-US" altLang="de-DE" dirty="0"/>
            </a:p>
          </p:txBody>
        </p:sp>
        <p:sp>
          <p:nvSpPr>
            <p:cNvPr id="34856" name="Text Box 123"/>
            <p:cNvSpPr txBox="1">
              <a:spLocks noChangeArrowheads="1"/>
            </p:cNvSpPr>
            <p:nvPr/>
          </p:nvSpPr>
          <p:spPr bwMode="auto">
            <a:xfrm>
              <a:off x="4518589" y="2401802"/>
              <a:ext cx="661188" cy="37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de-DE" sz="1600" dirty="0"/>
                <a:t>12</a:t>
              </a:r>
              <a:r>
                <a:rPr lang="en-US" altLang="de-DE" dirty="0"/>
                <a:t>,y </a:t>
              </a:r>
            </a:p>
          </p:txBody>
        </p:sp>
      </p:grpSp>
      <p:sp>
        <p:nvSpPr>
          <p:cNvPr id="34848" name="Oval 113"/>
          <p:cNvSpPr>
            <a:spLocks noChangeArrowheads="1"/>
          </p:cNvSpPr>
          <p:nvPr/>
        </p:nvSpPr>
        <p:spPr bwMode="auto">
          <a:xfrm>
            <a:off x="2699500" y="1544373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49" name="Oval 114"/>
          <p:cNvSpPr>
            <a:spLocks noChangeArrowheads="1"/>
          </p:cNvSpPr>
          <p:nvPr/>
        </p:nvSpPr>
        <p:spPr bwMode="auto">
          <a:xfrm>
            <a:off x="3358774" y="1803745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1" name="Oval 116"/>
          <p:cNvSpPr>
            <a:spLocks noChangeArrowheads="1"/>
          </p:cNvSpPr>
          <p:nvPr/>
        </p:nvSpPr>
        <p:spPr bwMode="auto">
          <a:xfrm>
            <a:off x="2040227" y="2023727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4" name="Oval 121"/>
          <p:cNvSpPr>
            <a:spLocks noChangeArrowheads="1"/>
          </p:cNvSpPr>
          <p:nvPr/>
        </p:nvSpPr>
        <p:spPr bwMode="auto">
          <a:xfrm>
            <a:off x="3913935" y="2285499"/>
            <a:ext cx="532859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7" name="Oval 124"/>
          <p:cNvSpPr>
            <a:spLocks noChangeArrowheads="1"/>
          </p:cNvSpPr>
          <p:nvPr/>
        </p:nvSpPr>
        <p:spPr bwMode="auto">
          <a:xfrm>
            <a:off x="4580254" y="2505481"/>
            <a:ext cx="532860" cy="20883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DE" altLang="de-DE">
              <a:latin typeface="Comic Sans MS" pitchFamily="66" charset="0"/>
            </a:endParaRPr>
          </a:p>
        </p:txBody>
      </p:sp>
      <p:sp>
        <p:nvSpPr>
          <p:cNvPr id="34858" name="Rectangle 125"/>
          <p:cNvSpPr>
            <a:spLocks noChangeArrowheads="1"/>
          </p:cNvSpPr>
          <p:nvPr/>
        </p:nvSpPr>
        <p:spPr bwMode="auto">
          <a:xfrm>
            <a:off x="390443" y="2997943"/>
            <a:ext cx="3840428" cy="18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5643" indent="-34564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</a:pPr>
            <a:r>
              <a:rPr lang="en-US" altLang="de-DE" sz="2800" i="1" dirty="0">
                <a:solidFill>
                  <a:srgbClr val="CC0000"/>
                </a:solidFill>
                <a:latin typeface="Gill Sans MT" pitchFamily="34" charset="0"/>
              </a:rPr>
              <a:t>notes:</a:t>
            </a:r>
          </a:p>
          <a:p>
            <a:pPr marL="345643" indent="-34564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de-DE" sz="2000" dirty="0">
                <a:latin typeface="Gill Sans MT" pitchFamily="34" charset="0"/>
              </a:rPr>
              <a:t>construct shortest path tree by tracing predecessor nodes</a:t>
            </a:r>
          </a:p>
          <a:p>
            <a:pPr marL="345643" indent="-34564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de-DE" sz="2000" dirty="0">
                <a:latin typeface="Gill Sans MT" pitchFamily="34" charset="0"/>
              </a:rPr>
              <a:t>ties can exist (can be broken arbitrarily)</a:t>
            </a:r>
          </a:p>
        </p:txBody>
      </p:sp>
      <p:grpSp>
        <p:nvGrpSpPr>
          <p:cNvPr id="34822" name="Group 2"/>
          <p:cNvGrpSpPr>
            <a:grpSpLocks/>
          </p:cNvGrpSpPr>
          <p:nvPr/>
        </p:nvGrpSpPr>
        <p:grpSpPr bwMode="auto">
          <a:xfrm>
            <a:off x="4608512" y="1944315"/>
            <a:ext cx="4251673" cy="2842025"/>
            <a:chOff x="415" y="856"/>
            <a:chExt cx="2910" cy="2523"/>
          </a:xfrm>
        </p:grpSpPr>
        <p:grpSp>
          <p:nvGrpSpPr>
            <p:cNvPr id="34882" name="Group 3"/>
            <p:cNvGrpSpPr>
              <a:grpSpLocks/>
            </p:cNvGrpSpPr>
            <p:nvPr/>
          </p:nvGrpSpPr>
          <p:grpSpPr bwMode="auto">
            <a:xfrm>
              <a:off x="1290" y="1997"/>
              <a:ext cx="316" cy="358"/>
              <a:chOff x="1613" y="2011"/>
              <a:chExt cx="316" cy="358"/>
            </a:xfrm>
          </p:grpSpPr>
          <p:sp>
            <p:nvSpPr>
              <p:cNvPr id="34944" name="Oval 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5" name="Line 5"/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46" name="Line 6"/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47" name="Rectangle 7"/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48" name="Oval 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9" name="Rectangle 9"/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50" name="Text Box 10"/>
              <p:cNvSpPr txBox="1">
                <a:spLocks noChangeArrowheads="1"/>
              </p:cNvSpPr>
              <p:nvPr/>
            </p:nvSpPr>
            <p:spPr bwMode="auto">
              <a:xfrm>
                <a:off x="1632" y="2011"/>
                <a:ext cx="25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w</a:t>
                </a:r>
                <a:endParaRPr lang="en-US" altLang="de-DE" sz="2400" dirty="0"/>
              </a:p>
            </p:txBody>
          </p:sp>
        </p:grpSp>
        <p:sp>
          <p:nvSpPr>
            <p:cNvPr id="34883" name="Text Box 11"/>
            <p:cNvSpPr txBox="1">
              <a:spLocks noChangeArrowheads="1"/>
            </p:cNvSpPr>
            <p:nvPr/>
          </p:nvSpPr>
          <p:spPr bwMode="auto">
            <a:xfrm>
              <a:off x="925" y="1959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4884" name="Text Box 12"/>
            <p:cNvSpPr txBox="1">
              <a:spLocks noChangeArrowheads="1"/>
            </p:cNvSpPr>
            <p:nvPr/>
          </p:nvSpPr>
          <p:spPr bwMode="auto">
            <a:xfrm>
              <a:off x="1430" y="1478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4</a:t>
              </a:r>
              <a:endParaRPr lang="en-US" altLang="de-DE" sz="2400" dirty="0"/>
            </a:p>
          </p:txBody>
        </p:sp>
        <p:grpSp>
          <p:nvGrpSpPr>
            <p:cNvPr id="34885" name="Group 13"/>
            <p:cNvGrpSpPr>
              <a:grpSpLocks/>
            </p:cNvGrpSpPr>
            <p:nvPr/>
          </p:nvGrpSpPr>
          <p:grpSpPr bwMode="auto">
            <a:xfrm>
              <a:off x="1299" y="2848"/>
              <a:ext cx="316" cy="358"/>
              <a:chOff x="1613" y="2011"/>
              <a:chExt cx="316" cy="358"/>
            </a:xfrm>
          </p:grpSpPr>
          <p:sp>
            <p:nvSpPr>
              <p:cNvPr id="34937" name="Oval 1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8" name="Line 15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39" name="Line 16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40" name="Rectangle 17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41" name="Oval 1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2" name="Rectangle 19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43" name="Text Box 20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v</a:t>
                </a:r>
                <a:endParaRPr lang="en-US" altLang="de-DE" sz="2400" dirty="0"/>
              </a:p>
            </p:txBody>
          </p:sp>
        </p:grpSp>
        <p:grpSp>
          <p:nvGrpSpPr>
            <p:cNvPr id="34886" name="Group 21"/>
            <p:cNvGrpSpPr>
              <a:grpSpLocks/>
            </p:cNvGrpSpPr>
            <p:nvPr/>
          </p:nvGrpSpPr>
          <p:grpSpPr bwMode="auto">
            <a:xfrm>
              <a:off x="1293" y="856"/>
              <a:ext cx="318" cy="358"/>
              <a:chOff x="1611" y="2011"/>
              <a:chExt cx="318" cy="358"/>
            </a:xfrm>
          </p:grpSpPr>
          <p:sp>
            <p:nvSpPr>
              <p:cNvPr id="34930" name="Oval 22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1" name="Line 23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32" name="Line 24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33" name="Rectangle 25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34" name="Oval 26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5" name="Rectangle 27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36" name="Text Box 28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x</a:t>
                </a:r>
                <a:endParaRPr lang="en-US" altLang="de-DE" sz="2400" dirty="0"/>
              </a:p>
            </p:txBody>
          </p:sp>
        </p:grpSp>
        <p:grpSp>
          <p:nvGrpSpPr>
            <p:cNvPr id="34887" name="Group 29"/>
            <p:cNvGrpSpPr>
              <a:grpSpLocks/>
            </p:cNvGrpSpPr>
            <p:nvPr/>
          </p:nvGrpSpPr>
          <p:grpSpPr bwMode="auto">
            <a:xfrm>
              <a:off x="415" y="2028"/>
              <a:ext cx="318" cy="358"/>
              <a:chOff x="1613" y="2011"/>
              <a:chExt cx="318" cy="358"/>
            </a:xfrm>
          </p:grpSpPr>
          <p:sp>
            <p:nvSpPr>
              <p:cNvPr id="34923" name="Oval 30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4" name="Line 31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25" name="Line 32"/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26" name="Rectangle 33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27" name="Oval 34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8" name="Rectangle 35"/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9" name="Text Box 36"/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u</a:t>
                </a:r>
                <a:endParaRPr lang="en-US" altLang="de-DE" sz="2400" dirty="0"/>
              </a:p>
            </p:txBody>
          </p:sp>
        </p:grpSp>
        <p:sp>
          <p:nvSpPr>
            <p:cNvPr id="34888" name="Line 37"/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89" name="Line 38"/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0" name="Line 39"/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1" name="Text Box 40"/>
            <p:cNvSpPr txBox="1">
              <a:spLocks noChangeArrowheads="1"/>
            </p:cNvSpPr>
            <p:nvPr/>
          </p:nvSpPr>
          <p:spPr bwMode="auto">
            <a:xfrm>
              <a:off x="772" y="1368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5</a:t>
              </a:r>
              <a:endParaRPr lang="en-US" altLang="de-DE" sz="2400" dirty="0"/>
            </a:p>
          </p:txBody>
        </p:sp>
        <p:sp>
          <p:nvSpPr>
            <p:cNvPr id="34892" name="Line 41"/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3" name="Text Box 42"/>
            <p:cNvSpPr txBox="1">
              <a:spLocks noChangeArrowheads="1"/>
            </p:cNvSpPr>
            <p:nvPr/>
          </p:nvSpPr>
          <p:spPr bwMode="auto">
            <a:xfrm>
              <a:off x="1454" y="2407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4894" name="Freeform 43"/>
            <p:cNvSpPr>
              <a:spLocks/>
            </p:cNvSpPr>
            <p:nvPr/>
          </p:nvSpPr>
          <p:spPr bwMode="auto">
            <a:xfrm>
              <a:off x="604" y="2227"/>
              <a:ext cx="857" cy="1152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7" h="1152">
                  <a:moveTo>
                    <a:pt x="0" y="0"/>
                  </a:moveTo>
                  <a:cubicBezTo>
                    <a:pt x="95" y="191"/>
                    <a:pt x="365" y="1152"/>
                    <a:pt x="562" y="1152"/>
                  </a:cubicBezTo>
                  <a:cubicBezTo>
                    <a:pt x="759" y="1152"/>
                    <a:pt x="796" y="851"/>
                    <a:pt x="857" y="7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5" name="Text Box 44"/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7</a:t>
              </a:r>
              <a:endParaRPr lang="en-US" altLang="de-DE" sz="2400" dirty="0"/>
            </a:p>
          </p:txBody>
        </p:sp>
        <p:sp>
          <p:nvSpPr>
            <p:cNvPr id="34896" name="Line 45"/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897" name="Text Box 46"/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4</a:t>
              </a:r>
              <a:endParaRPr lang="en-US" altLang="de-DE" sz="2400" dirty="0"/>
            </a:p>
          </p:txBody>
        </p:sp>
        <p:sp>
          <p:nvSpPr>
            <p:cNvPr id="34898" name="Freeform 47"/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34899" name="Group 48"/>
            <p:cNvGrpSpPr>
              <a:grpSpLocks/>
            </p:cNvGrpSpPr>
            <p:nvPr/>
          </p:nvGrpSpPr>
          <p:grpSpPr bwMode="auto">
            <a:xfrm>
              <a:off x="2332" y="2021"/>
              <a:ext cx="316" cy="358"/>
              <a:chOff x="1613" y="2011"/>
              <a:chExt cx="316" cy="358"/>
            </a:xfrm>
          </p:grpSpPr>
          <p:sp>
            <p:nvSpPr>
              <p:cNvPr id="34916" name="Oval 49"/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7" name="Line 50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8" name="Line 51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9" name="Rectangle 52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20" name="Oval 53"/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1" name="Rectangle 54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22" name="Text Box 55"/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y</a:t>
                </a:r>
                <a:endParaRPr lang="en-US" altLang="de-DE" sz="2400" dirty="0"/>
              </a:p>
            </p:txBody>
          </p:sp>
        </p:grpSp>
        <p:sp>
          <p:nvSpPr>
            <p:cNvPr id="34900" name="Text Box 56"/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8</a:t>
              </a:r>
              <a:endParaRPr lang="en-US" altLang="de-DE" sz="2400" dirty="0"/>
            </a:p>
          </p:txBody>
        </p:sp>
        <p:grpSp>
          <p:nvGrpSpPr>
            <p:cNvPr id="34901" name="Group 57"/>
            <p:cNvGrpSpPr>
              <a:grpSpLocks/>
            </p:cNvGrpSpPr>
            <p:nvPr/>
          </p:nvGrpSpPr>
          <p:grpSpPr bwMode="auto">
            <a:xfrm>
              <a:off x="3007" y="2002"/>
              <a:ext cx="318" cy="358"/>
              <a:chOff x="1611" y="2011"/>
              <a:chExt cx="318" cy="358"/>
            </a:xfrm>
          </p:grpSpPr>
          <p:sp>
            <p:nvSpPr>
              <p:cNvPr id="34909" name="Oval 58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0" name="Line 59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1" name="Line 60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4912" name="Rectangle 61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4913" name="Oval 62"/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4" name="Rectangle 63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4915" name="Text Box 64"/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z</a:t>
                </a:r>
                <a:endParaRPr lang="en-US" altLang="de-DE" sz="2400" dirty="0"/>
              </a:p>
            </p:txBody>
          </p:sp>
        </p:grpSp>
        <p:sp>
          <p:nvSpPr>
            <p:cNvPr id="34902" name="Line 65"/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3" name="Text Box 66"/>
            <p:cNvSpPr txBox="1">
              <a:spLocks noChangeArrowheads="1"/>
            </p:cNvSpPr>
            <p:nvPr/>
          </p:nvSpPr>
          <p:spPr bwMode="auto">
            <a:xfrm>
              <a:off x="2706" y="2149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4904" name="Line 67"/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5" name="Text Box 68"/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7</a:t>
              </a:r>
              <a:endParaRPr lang="en-US" altLang="de-DE" sz="2400" dirty="0"/>
            </a:p>
          </p:txBody>
        </p:sp>
        <p:sp>
          <p:nvSpPr>
            <p:cNvPr id="34906" name="Freeform 69"/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7" name="Freeform 70"/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908" name="Text Box 71"/>
            <p:cNvSpPr txBox="1">
              <a:spLocks noChangeArrowheads="1"/>
            </p:cNvSpPr>
            <p:nvPr/>
          </p:nvSpPr>
          <p:spPr bwMode="auto">
            <a:xfrm>
              <a:off x="2680" y="1008"/>
              <a:ext cx="21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9</a:t>
              </a:r>
              <a:endParaRPr lang="en-US" altLang="de-DE" sz="2400" dirty="0"/>
            </a:p>
          </p:txBody>
        </p:sp>
      </p:grpSp>
      <p:sp>
        <p:nvSpPr>
          <p:cNvPr id="34859" name="Line 126"/>
          <p:cNvSpPr>
            <a:spLocks noChangeShapeType="1"/>
          </p:cNvSpPr>
          <p:nvPr/>
        </p:nvSpPr>
        <p:spPr bwMode="auto">
          <a:xfrm>
            <a:off x="7868075" y="3378530"/>
            <a:ext cx="59526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0" name="Line 127"/>
          <p:cNvSpPr>
            <a:spLocks noChangeShapeType="1"/>
          </p:cNvSpPr>
          <p:nvPr/>
        </p:nvSpPr>
        <p:spPr bwMode="auto">
          <a:xfrm flipV="1">
            <a:off x="6104678" y="3378530"/>
            <a:ext cx="1475364" cy="9109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1" name="Line 128"/>
          <p:cNvSpPr>
            <a:spLocks noChangeShapeType="1"/>
          </p:cNvSpPr>
          <p:nvPr/>
        </p:nvSpPr>
        <p:spPr bwMode="auto">
          <a:xfrm>
            <a:off x="6095077" y="3464943"/>
            <a:ext cx="9601" cy="79211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2" name="Line 129"/>
          <p:cNvSpPr>
            <a:spLocks noChangeShapeType="1"/>
          </p:cNvSpPr>
          <p:nvPr/>
        </p:nvSpPr>
        <p:spPr bwMode="auto">
          <a:xfrm flipV="1">
            <a:off x="4877342" y="2060733"/>
            <a:ext cx="1020914" cy="123138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3" name="Line 130"/>
          <p:cNvSpPr>
            <a:spLocks noChangeShapeType="1"/>
          </p:cNvSpPr>
          <p:nvPr/>
        </p:nvSpPr>
        <p:spPr bwMode="auto">
          <a:xfrm flipV="1">
            <a:off x="4979753" y="3418188"/>
            <a:ext cx="95210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34864" name="Text Box 131"/>
          <p:cNvSpPr txBox="1">
            <a:spLocks noChangeArrowheads="1"/>
          </p:cNvSpPr>
          <p:nvPr/>
        </p:nvSpPr>
        <p:spPr bwMode="auto">
          <a:xfrm>
            <a:off x="779392" y="2641337"/>
            <a:ext cx="94880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de-DE" dirty="0" err="1"/>
              <a:t>uwxvyz</a:t>
            </a:r>
            <a:endParaRPr lang="en-US" altLang="de-DE" dirty="0"/>
          </a:p>
        </p:txBody>
      </p:sp>
      <p:sp>
        <p:nvSpPr>
          <p:cNvPr id="136" name="Textfeld 135"/>
          <p:cNvSpPr txBox="1"/>
          <p:nvPr/>
        </p:nvSpPr>
        <p:spPr>
          <a:xfrm>
            <a:off x="6777830" y="1080219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Example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 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135" name="Datumsplatzhalter 1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37" name="Fußzeilenplatzhalter 1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8" grpId="0" animBg="1"/>
      <p:bldP spid="34849" grpId="0" animBg="1"/>
      <p:bldP spid="34851" grpId="0" animBg="1"/>
      <p:bldP spid="34854" grpId="0" animBg="1"/>
      <p:bldP spid="34857" grpId="0" animBg="1"/>
      <p:bldP spid="34859" grpId="0" animBg="1"/>
      <p:bldP spid="34860" grpId="0" animBg="1"/>
      <p:bldP spid="34861" grpId="0" animBg="1"/>
      <p:bldP spid="34862" grpId="0" animBg="1"/>
      <p:bldP spid="34863" grpId="0" animBg="1"/>
      <p:bldP spid="348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„The </a:t>
            </a:r>
            <a:r>
              <a:rPr lang="en-US" dirty="0" err="1" smtClean="0"/>
              <a:t>ARPANet</a:t>
            </a:r>
            <a:r>
              <a:rPr lang="en-US" dirty="0" smtClean="0"/>
              <a:t> was the first transcontinental, high-speed computer network.“</a:t>
            </a:r>
            <a:br>
              <a:rPr lang="en-US" dirty="0" smtClean="0"/>
            </a:br>
            <a:r>
              <a:rPr lang="en-US" dirty="0" smtClean="0"/>
              <a:t>                                                      -- (Eric S. Raymond, author and software developer)</a:t>
            </a:r>
          </a:p>
        </p:txBody>
      </p:sp>
      <p:sp>
        <p:nvSpPr>
          <p:cNvPr id="7172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40E9965-EE4E-46FA-9983-6DA3D2465EEB}" type="slidenum">
              <a:rPr lang="de-DE" smtClean="0"/>
              <a:pPr/>
              <a:t>3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Dijkstra</a:t>
            </a:r>
            <a:r>
              <a:rPr lang="en-US" dirty="0" smtClean="0"/>
              <a:t> Algorithm –</a:t>
            </a:r>
            <a:br>
              <a:rPr lang="en-US" dirty="0" smtClean="0"/>
            </a:br>
            <a:r>
              <a:rPr lang="en-US" dirty="0" err="1" smtClean="0"/>
              <a:t>Komplexität</a:t>
            </a:r>
            <a:r>
              <a:rPr lang="en-US" dirty="0" smtClean="0"/>
              <a:t> und </a:t>
            </a:r>
            <a:r>
              <a:rPr lang="en-US" dirty="0" err="1" smtClean="0"/>
              <a:t>Probleme</a:t>
            </a:r>
            <a:endParaRPr lang="en-US" dirty="0"/>
          </a:p>
        </p:txBody>
      </p:sp>
      <p:sp>
        <p:nvSpPr>
          <p:cNvPr id="13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Komplexität bei n Knoten: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Jeder Durchlauf: Prüfe alle w, die noch nicht in N’ sind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n(n+1)/2 Vergleiche: O(n²)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Es gibt effizientere Methoden mit kürzerer Laufzeit: O(n log n)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Oszillation möglich:</a:t>
            </a:r>
          </a:p>
        </p:txBody>
      </p:sp>
      <p:sp>
        <p:nvSpPr>
          <p:cNvPr id="3584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3ED75F8-8325-4D31-9E82-96755159A1AD}" type="slidenum">
              <a:rPr lang="de-DE" smtClean="0"/>
              <a:pPr/>
              <a:t>30</a:t>
            </a:fld>
            <a:endParaRPr lang="de-DE" smtClean="0"/>
          </a:p>
        </p:txBody>
      </p:sp>
      <p:grpSp>
        <p:nvGrpSpPr>
          <p:cNvPr id="35845" name="Gruppieren 367"/>
          <p:cNvGrpSpPr>
            <a:grpSpLocks/>
          </p:cNvGrpSpPr>
          <p:nvPr/>
        </p:nvGrpSpPr>
        <p:grpSpPr bwMode="auto">
          <a:xfrm>
            <a:off x="462651" y="3168451"/>
            <a:ext cx="8277721" cy="1598639"/>
            <a:chOff x="337260" y="4141788"/>
            <a:chExt cx="8832140" cy="2609850"/>
          </a:xfrm>
        </p:grpSpPr>
        <p:sp>
          <p:nvSpPr>
            <p:cNvPr id="35847" name="Freeform 5"/>
            <p:cNvSpPr>
              <a:spLocks/>
            </p:cNvSpPr>
            <p:nvPr/>
          </p:nvSpPr>
          <p:spPr bwMode="auto">
            <a:xfrm>
              <a:off x="395288" y="4141788"/>
              <a:ext cx="1971675" cy="1355725"/>
            </a:xfrm>
            <a:custGeom>
              <a:avLst/>
              <a:gdLst>
                <a:gd name="T0" fmla="*/ 2147483647 w 1242"/>
                <a:gd name="T1" fmla="*/ 2147483647 h 854"/>
                <a:gd name="T2" fmla="*/ 2147483647 w 1242"/>
                <a:gd name="T3" fmla="*/ 2147483647 h 854"/>
                <a:gd name="T4" fmla="*/ 2147483647 w 1242"/>
                <a:gd name="T5" fmla="*/ 2147483647 h 854"/>
                <a:gd name="T6" fmla="*/ 2147483647 w 1242"/>
                <a:gd name="T7" fmla="*/ 2147483647 h 854"/>
                <a:gd name="T8" fmla="*/ 2147483647 w 1242"/>
                <a:gd name="T9" fmla="*/ 2147483647 h 854"/>
                <a:gd name="T10" fmla="*/ 2147483647 w 1242"/>
                <a:gd name="T11" fmla="*/ 2147483647 h 854"/>
                <a:gd name="T12" fmla="*/ 2147483647 w 1242"/>
                <a:gd name="T13" fmla="*/ 2147483647 h 854"/>
                <a:gd name="T14" fmla="*/ 2147483647 w 1242"/>
                <a:gd name="T15" fmla="*/ 2147483647 h 854"/>
                <a:gd name="T16" fmla="*/ 2147483647 w 1242"/>
                <a:gd name="T17" fmla="*/ 2147483647 h 854"/>
                <a:gd name="T18" fmla="*/ 2147483647 w 1242"/>
                <a:gd name="T19" fmla="*/ 214748364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2"/>
                <a:gd name="T31" fmla="*/ 0 h 854"/>
                <a:gd name="T32" fmla="*/ 1242 w 1242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2" h="854">
                  <a:moveTo>
                    <a:pt x="1" y="381"/>
                  </a:moveTo>
                  <a:cubicBezTo>
                    <a:pt x="0" y="296"/>
                    <a:pt x="88" y="222"/>
                    <a:pt x="169" y="162"/>
                  </a:cubicBezTo>
                  <a:cubicBezTo>
                    <a:pt x="250" y="102"/>
                    <a:pt x="378" y="40"/>
                    <a:pt x="487" y="18"/>
                  </a:cubicBezTo>
                  <a:cubicBezTo>
                    <a:pt x="616" y="6"/>
                    <a:pt x="685" y="0"/>
                    <a:pt x="823" y="30"/>
                  </a:cubicBezTo>
                  <a:cubicBezTo>
                    <a:pt x="961" y="60"/>
                    <a:pt x="1121" y="165"/>
                    <a:pt x="1183" y="261"/>
                  </a:cubicBezTo>
                  <a:cubicBezTo>
                    <a:pt x="1242" y="357"/>
                    <a:pt x="1219" y="523"/>
                    <a:pt x="1177" y="609"/>
                  </a:cubicBezTo>
                  <a:cubicBezTo>
                    <a:pt x="1135" y="695"/>
                    <a:pt x="1049" y="742"/>
                    <a:pt x="928" y="780"/>
                  </a:cubicBezTo>
                  <a:cubicBezTo>
                    <a:pt x="807" y="818"/>
                    <a:pt x="573" y="854"/>
                    <a:pt x="448" y="837"/>
                  </a:cubicBezTo>
                  <a:cubicBezTo>
                    <a:pt x="323" y="820"/>
                    <a:pt x="252" y="751"/>
                    <a:pt x="178" y="675"/>
                  </a:cubicBezTo>
                  <a:cubicBezTo>
                    <a:pt x="104" y="599"/>
                    <a:pt x="2" y="466"/>
                    <a:pt x="1" y="38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48" name="Freeform 6"/>
            <p:cNvSpPr>
              <a:spLocks/>
            </p:cNvSpPr>
            <p:nvPr/>
          </p:nvSpPr>
          <p:spPr bwMode="auto">
            <a:xfrm>
              <a:off x="796925" y="4479925"/>
              <a:ext cx="390525" cy="20955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35849" name="Group 7"/>
            <p:cNvGrpSpPr>
              <a:grpSpLocks/>
            </p:cNvGrpSpPr>
            <p:nvPr/>
          </p:nvGrpSpPr>
          <p:grpSpPr bwMode="auto">
            <a:xfrm>
              <a:off x="1103313" y="4162425"/>
              <a:ext cx="501650" cy="533400"/>
              <a:chOff x="1747" y="3190"/>
              <a:chExt cx="316" cy="336"/>
            </a:xfrm>
          </p:grpSpPr>
          <p:sp>
            <p:nvSpPr>
              <p:cNvPr id="36069" name="Oval 8"/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6070" name="Line 9"/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71" name="Line 10"/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72" name="Rectangle 11"/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6073" name="Oval 12"/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36074" name="Group 13"/>
              <p:cNvGrpSpPr>
                <a:grpSpLocks/>
              </p:cNvGrpSpPr>
              <p:nvPr/>
            </p:nvGrpSpPr>
            <p:grpSpPr bwMode="auto">
              <a:xfrm>
                <a:off x="1789" y="3190"/>
                <a:ext cx="224" cy="336"/>
                <a:chOff x="2944" y="2425"/>
                <a:chExt cx="227" cy="336"/>
              </a:xfrm>
            </p:grpSpPr>
            <p:sp>
              <p:nvSpPr>
                <p:cNvPr id="36075" name="Rectangle 14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7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A</a:t>
                  </a:r>
                  <a:endParaRPr lang="en-US" altLang="de-DE" sz="2400" dirty="0"/>
                </a:p>
              </p:txBody>
            </p:sp>
          </p:grpSp>
        </p:grpSp>
        <p:grpSp>
          <p:nvGrpSpPr>
            <p:cNvPr id="35850" name="Group 16"/>
            <p:cNvGrpSpPr>
              <a:grpSpLocks/>
            </p:cNvGrpSpPr>
            <p:nvPr/>
          </p:nvGrpSpPr>
          <p:grpSpPr bwMode="auto">
            <a:xfrm>
              <a:off x="455613" y="4567238"/>
              <a:ext cx="501650" cy="533400"/>
              <a:chOff x="2221" y="3571"/>
              <a:chExt cx="316" cy="336"/>
            </a:xfrm>
          </p:grpSpPr>
          <p:sp>
            <p:nvSpPr>
              <p:cNvPr id="36061" name="Oval 17"/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6062" name="Line 18"/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63" name="Line 19"/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64" name="Rectangle 20"/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6065" name="Oval 21"/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36066" name="Group 22"/>
              <p:cNvGrpSpPr>
                <a:grpSpLocks/>
              </p:cNvGrpSpPr>
              <p:nvPr/>
            </p:nvGrpSpPr>
            <p:grpSpPr bwMode="auto">
              <a:xfrm>
                <a:off x="2274" y="3571"/>
                <a:ext cx="233" cy="336"/>
                <a:chOff x="2940" y="2425"/>
                <a:chExt cx="236" cy="336"/>
              </a:xfrm>
            </p:grpSpPr>
            <p:sp>
              <p:nvSpPr>
                <p:cNvPr id="36067" name="Rectangle 2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6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6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D</a:t>
                  </a:r>
                  <a:endParaRPr lang="en-US" altLang="de-DE" sz="2400" dirty="0"/>
                </a:p>
              </p:txBody>
            </p:sp>
          </p:grpSp>
        </p:grpSp>
        <p:grpSp>
          <p:nvGrpSpPr>
            <p:cNvPr id="35851" name="Group 25"/>
            <p:cNvGrpSpPr>
              <a:grpSpLocks/>
            </p:cNvGrpSpPr>
            <p:nvPr/>
          </p:nvGrpSpPr>
          <p:grpSpPr bwMode="auto">
            <a:xfrm>
              <a:off x="1090613" y="5029200"/>
              <a:ext cx="500062" cy="533400"/>
              <a:chOff x="2903" y="2884"/>
              <a:chExt cx="315" cy="336"/>
            </a:xfrm>
          </p:grpSpPr>
          <p:grpSp>
            <p:nvGrpSpPr>
              <p:cNvPr id="36052" name="Group 26"/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6056" name="Oval 27"/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57" name="Line 28"/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58" name="Line 29"/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59" name="Rectangle 30"/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60" name="Oval 31"/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grpSp>
            <p:nvGrpSpPr>
              <p:cNvPr id="36053" name="Group 32"/>
              <p:cNvGrpSpPr>
                <a:grpSpLocks/>
              </p:cNvGrpSpPr>
              <p:nvPr/>
            </p:nvGrpSpPr>
            <p:grpSpPr bwMode="auto">
              <a:xfrm>
                <a:off x="2948" y="2884"/>
                <a:ext cx="233" cy="336"/>
                <a:chOff x="2939" y="2425"/>
                <a:chExt cx="236" cy="336"/>
              </a:xfrm>
            </p:grpSpPr>
            <p:sp>
              <p:nvSpPr>
                <p:cNvPr id="36054" name="Rectangle 3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5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939" y="2425"/>
                  <a:ext cx="236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C</a:t>
                  </a:r>
                  <a:endParaRPr lang="en-US" altLang="de-DE" sz="2400" dirty="0"/>
                </a:p>
              </p:txBody>
            </p:sp>
          </p:grpSp>
        </p:grpSp>
        <p:grpSp>
          <p:nvGrpSpPr>
            <p:cNvPr id="35852" name="Group 35"/>
            <p:cNvGrpSpPr>
              <a:grpSpLocks/>
            </p:cNvGrpSpPr>
            <p:nvPr/>
          </p:nvGrpSpPr>
          <p:grpSpPr bwMode="auto">
            <a:xfrm>
              <a:off x="1744663" y="4581525"/>
              <a:ext cx="501650" cy="533400"/>
              <a:chOff x="2217" y="2884"/>
              <a:chExt cx="316" cy="336"/>
            </a:xfrm>
          </p:grpSpPr>
          <p:sp>
            <p:nvSpPr>
              <p:cNvPr id="36044" name="Oval 36"/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6045" name="Line 37"/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46" name="Line 38"/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47" name="Rectangle 39"/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/>
              </a:p>
            </p:txBody>
          </p:sp>
          <p:sp>
            <p:nvSpPr>
              <p:cNvPr id="36048" name="Oval 40"/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36049" name="Group 41"/>
              <p:cNvGrpSpPr>
                <a:grpSpLocks/>
              </p:cNvGrpSpPr>
              <p:nvPr/>
            </p:nvGrpSpPr>
            <p:grpSpPr bwMode="auto">
              <a:xfrm>
                <a:off x="2269" y="2884"/>
                <a:ext cx="224" cy="336"/>
                <a:chOff x="2944" y="2425"/>
                <a:chExt cx="227" cy="336"/>
              </a:xfrm>
            </p:grpSpPr>
            <p:sp>
              <p:nvSpPr>
                <p:cNvPr id="36050" name="Rectangle 4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5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944" y="2425"/>
                  <a:ext cx="227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/>
                    <a:t>B</a:t>
                  </a:r>
                  <a:endParaRPr lang="en-US" altLang="de-DE" sz="2400" dirty="0"/>
                </a:p>
              </p:txBody>
            </p:sp>
          </p:grpSp>
        </p:grpSp>
        <p:sp>
          <p:nvSpPr>
            <p:cNvPr id="35853" name="Text Box 44"/>
            <p:cNvSpPr txBox="1">
              <a:spLocks noChangeArrowheads="1"/>
            </p:cNvSpPr>
            <p:nvPr/>
          </p:nvSpPr>
          <p:spPr bwMode="auto">
            <a:xfrm>
              <a:off x="797775" y="4333875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1</a:t>
              </a:r>
            </a:p>
          </p:txBody>
        </p:sp>
        <p:sp>
          <p:nvSpPr>
            <p:cNvPr id="35854" name="Freeform 45"/>
            <p:cNvSpPr>
              <a:spLocks/>
            </p:cNvSpPr>
            <p:nvPr/>
          </p:nvSpPr>
          <p:spPr bwMode="auto">
            <a:xfrm flipH="1">
              <a:off x="1482725" y="4479925"/>
              <a:ext cx="338138" cy="204788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5" name="Freeform 46"/>
            <p:cNvSpPr>
              <a:spLocks/>
            </p:cNvSpPr>
            <p:nvPr/>
          </p:nvSpPr>
          <p:spPr bwMode="auto">
            <a:xfrm flipH="1" flipV="1">
              <a:off x="1497013" y="4894263"/>
              <a:ext cx="314325" cy="22860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6" name="Freeform 47"/>
            <p:cNvSpPr>
              <a:spLocks/>
            </p:cNvSpPr>
            <p:nvPr/>
          </p:nvSpPr>
          <p:spPr bwMode="auto">
            <a:xfrm flipV="1">
              <a:off x="858838" y="4884738"/>
              <a:ext cx="323850" cy="24765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7" name="Text Box 48"/>
            <p:cNvSpPr txBox="1">
              <a:spLocks noChangeArrowheads="1"/>
            </p:cNvSpPr>
            <p:nvPr/>
          </p:nvSpPr>
          <p:spPr bwMode="auto">
            <a:xfrm>
              <a:off x="1625465" y="4343400"/>
              <a:ext cx="487634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1+e</a:t>
              </a:r>
            </a:p>
          </p:txBody>
        </p:sp>
        <p:sp>
          <p:nvSpPr>
            <p:cNvPr id="35858" name="Text Box 49"/>
            <p:cNvSpPr txBox="1">
              <a:spLocks noChangeArrowheads="1"/>
            </p:cNvSpPr>
            <p:nvPr/>
          </p:nvSpPr>
          <p:spPr bwMode="auto">
            <a:xfrm>
              <a:off x="1632800" y="4933951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e</a:t>
              </a:r>
            </a:p>
          </p:txBody>
        </p:sp>
        <p:sp>
          <p:nvSpPr>
            <p:cNvPr id="35859" name="Text Box 50"/>
            <p:cNvSpPr txBox="1">
              <a:spLocks noChangeArrowheads="1"/>
            </p:cNvSpPr>
            <p:nvPr/>
          </p:nvSpPr>
          <p:spPr bwMode="auto">
            <a:xfrm>
              <a:off x="761262" y="4957763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0</a:t>
              </a:r>
            </a:p>
          </p:txBody>
        </p:sp>
        <p:sp>
          <p:nvSpPr>
            <p:cNvPr id="35860" name="Line 51"/>
            <p:cNvSpPr>
              <a:spLocks noChangeShapeType="1"/>
            </p:cNvSpPr>
            <p:nvPr/>
          </p:nvSpPr>
          <p:spPr bwMode="auto">
            <a:xfrm flipV="1">
              <a:off x="1330325" y="5351463"/>
              <a:ext cx="0" cy="4000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1" name="Text Box 52"/>
            <p:cNvSpPr txBox="1">
              <a:spLocks noChangeArrowheads="1"/>
            </p:cNvSpPr>
            <p:nvPr/>
          </p:nvSpPr>
          <p:spPr bwMode="auto">
            <a:xfrm>
              <a:off x="1084972" y="5559425"/>
              <a:ext cx="3129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</a:rPr>
                <a:t>e</a:t>
              </a:r>
              <a:endParaRPr lang="en-US" altLang="de-DE" sz="2400" dirty="0"/>
            </a:p>
          </p:txBody>
        </p:sp>
        <p:sp>
          <p:nvSpPr>
            <p:cNvPr id="35862" name="Line 53"/>
            <p:cNvSpPr>
              <a:spLocks noChangeShapeType="1"/>
            </p:cNvSpPr>
            <p:nvPr/>
          </p:nvSpPr>
          <p:spPr bwMode="auto">
            <a:xfrm flipH="1" flipV="1">
              <a:off x="511175" y="4884738"/>
              <a:ext cx="4763" cy="3381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3" name="Text Box 54"/>
            <p:cNvSpPr txBox="1">
              <a:spLocks noChangeArrowheads="1"/>
            </p:cNvSpPr>
            <p:nvPr/>
          </p:nvSpPr>
          <p:spPr bwMode="auto">
            <a:xfrm>
              <a:off x="337260" y="5173663"/>
              <a:ext cx="3129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</a:rPr>
                <a:t>1</a:t>
              </a:r>
              <a:endParaRPr lang="en-US" altLang="de-DE" sz="2400" dirty="0"/>
            </a:p>
          </p:txBody>
        </p:sp>
        <p:sp>
          <p:nvSpPr>
            <p:cNvPr id="35864" name="Line 55"/>
            <p:cNvSpPr>
              <a:spLocks noChangeShapeType="1"/>
            </p:cNvSpPr>
            <p:nvPr/>
          </p:nvSpPr>
          <p:spPr bwMode="auto">
            <a:xfrm flipV="1">
              <a:off x="2030413" y="4918075"/>
              <a:ext cx="0" cy="42862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5" name="Text Box 56"/>
            <p:cNvSpPr txBox="1">
              <a:spLocks noChangeArrowheads="1"/>
            </p:cNvSpPr>
            <p:nvPr/>
          </p:nvSpPr>
          <p:spPr bwMode="auto">
            <a:xfrm>
              <a:off x="1870785" y="5278439"/>
              <a:ext cx="3129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</a:rPr>
                <a:t>1</a:t>
              </a:r>
              <a:endParaRPr lang="en-US" altLang="de-DE" sz="2400" dirty="0"/>
            </a:p>
          </p:txBody>
        </p:sp>
        <p:sp>
          <p:nvSpPr>
            <p:cNvPr id="35866" name="Freeform 57"/>
            <p:cNvSpPr>
              <a:spLocks/>
            </p:cNvSpPr>
            <p:nvPr/>
          </p:nvSpPr>
          <p:spPr bwMode="auto">
            <a:xfrm flipH="1" flipV="1">
              <a:off x="1401763" y="4851400"/>
              <a:ext cx="314325" cy="228600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7" name="Freeform 58"/>
            <p:cNvSpPr>
              <a:spLocks/>
            </p:cNvSpPr>
            <p:nvPr/>
          </p:nvSpPr>
          <p:spPr bwMode="auto">
            <a:xfrm flipH="1">
              <a:off x="949325" y="4860925"/>
              <a:ext cx="304800" cy="2190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68" name="Text Box 59"/>
            <p:cNvSpPr txBox="1">
              <a:spLocks noChangeArrowheads="1"/>
            </p:cNvSpPr>
            <p:nvPr/>
          </p:nvSpPr>
          <p:spPr bwMode="auto">
            <a:xfrm>
              <a:off x="1047012" y="4738688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0</a:t>
              </a:r>
            </a:p>
          </p:txBody>
        </p:sp>
        <p:sp>
          <p:nvSpPr>
            <p:cNvPr id="35869" name="Text Box 60"/>
            <p:cNvSpPr txBox="1">
              <a:spLocks noChangeArrowheads="1"/>
            </p:cNvSpPr>
            <p:nvPr/>
          </p:nvSpPr>
          <p:spPr bwMode="auto">
            <a:xfrm>
              <a:off x="1389912" y="4730751"/>
              <a:ext cx="284052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400" dirty="0"/>
                <a:t>0</a:t>
              </a:r>
            </a:p>
          </p:txBody>
        </p:sp>
        <p:sp>
          <p:nvSpPr>
            <p:cNvPr id="35870" name="Text Box 211"/>
            <p:cNvSpPr txBox="1">
              <a:spLocks noChangeArrowheads="1"/>
            </p:cNvSpPr>
            <p:nvPr/>
          </p:nvSpPr>
          <p:spPr bwMode="auto">
            <a:xfrm>
              <a:off x="904056" y="6027665"/>
              <a:ext cx="957313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2000" dirty="0">
                  <a:solidFill>
                    <a:srgbClr val="000099"/>
                  </a:solidFill>
                </a:rPr>
                <a:t>initially</a:t>
              </a:r>
              <a:endParaRPr lang="en-US" altLang="de-DE" sz="2400" dirty="0">
                <a:solidFill>
                  <a:srgbClr val="000099"/>
                </a:solidFill>
              </a:endParaRPr>
            </a:p>
          </p:txBody>
        </p:sp>
        <p:grpSp>
          <p:nvGrpSpPr>
            <p:cNvPr id="35871" name="Group 298"/>
            <p:cNvGrpSpPr>
              <a:grpSpLocks/>
            </p:cNvGrpSpPr>
            <p:nvPr/>
          </p:nvGrpSpPr>
          <p:grpSpPr bwMode="auto">
            <a:xfrm>
              <a:off x="2538413" y="4189413"/>
              <a:ext cx="2208212" cy="2554287"/>
              <a:chOff x="1725" y="2639"/>
              <a:chExt cx="1391" cy="1609"/>
            </a:xfrm>
          </p:grpSpPr>
          <p:sp>
            <p:nvSpPr>
              <p:cNvPr id="35996" name="Freeform 61"/>
              <p:cNvSpPr>
                <a:spLocks/>
              </p:cNvSpPr>
              <p:nvPr/>
            </p:nvSpPr>
            <p:spPr bwMode="auto">
              <a:xfrm>
                <a:off x="1752" y="2639"/>
                <a:ext cx="1225" cy="854"/>
              </a:xfrm>
              <a:custGeom>
                <a:avLst/>
                <a:gdLst>
                  <a:gd name="T0" fmla="*/ 0 w 1225"/>
                  <a:gd name="T1" fmla="*/ 387 h 854"/>
                  <a:gd name="T2" fmla="*/ 168 w 1225"/>
                  <a:gd name="T3" fmla="*/ 162 h 854"/>
                  <a:gd name="T4" fmla="*/ 486 w 1225"/>
                  <a:gd name="T5" fmla="*/ 18 h 854"/>
                  <a:gd name="T6" fmla="*/ 822 w 1225"/>
                  <a:gd name="T7" fmla="*/ 30 h 854"/>
                  <a:gd name="T8" fmla="*/ 1152 w 1225"/>
                  <a:gd name="T9" fmla="*/ 267 h 854"/>
                  <a:gd name="T10" fmla="*/ 1188 w 1225"/>
                  <a:gd name="T11" fmla="*/ 537 h 854"/>
                  <a:gd name="T12" fmla="*/ 927 w 1225"/>
                  <a:gd name="T13" fmla="*/ 780 h 854"/>
                  <a:gd name="T14" fmla="*/ 447 w 1225"/>
                  <a:gd name="T15" fmla="*/ 837 h 854"/>
                  <a:gd name="T16" fmla="*/ 177 w 1225"/>
                  <a:gd name="T17" fmla="*/ 675 h 854"/>
                  <a:gd name="T18" fmla="*/ 0 w 1225"/>
                  <a:gd name="T19" fmla="*/ 387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25"/>
                  <a:gd name="T31" fmla="*/ 0 h 854"/>
                  <a:gd name="T32" fmla="*/ 1225 w 1225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25" h="854">
                    <a:moveTo>
                      <a:pt x="0" y="387"/>
                    </a:moveTo>
                    <a:cubicBezTo>
                      <a:pt x="0" y="243"/>
                      <a:pt x="87" y="223"/>
                      <a:pt x="168" y="162"/>
                    </a:cubicBezTo>
                    <a:cubicBezTo>
                      <a:pt x="249" y="101"/>
                      <a:pt x="377" y="40"/>
                      <a:pt x="486" y="18"/>
                    </a:cubicBezTo>
                    <a:cubicBezTo>
                      <a:pt x="615" y="6"/>
                      <a:pt x="684" y="0"/>
                      <a:pt x="822" y="30"/>
                    </a:cubicBezTo>
                    <a:cubicBezTo>
                      <a:pt x="960" y="60"/>
                      <a:pt x="1099" y="169"/>
                      <a:pt x="1152" y="267"/>
                    </a:cubicBezTo>
                    <a:cubicBezTo>
                      <a:pt x="1213" y="351"/>
                      <a:pt x="1225" y="452"/>
                      <a:pt x="1188" y="537"/>
                    </a:cubicBezTo>
                    <a:cubicBezTo>
                      <a:pt x="1151" y="622"/>
                      <a:pt x="1050" y="730"/>
                      <a:pt x="927" y="780"/>
                    </a:cubicBezTo>
                    <a:cubicBezTo>
                      <a:pt x="804" y="830"/>
                      <a:pt x="572" y="854"/>
                      <a:pt x="447" y="837"/>
                    </a:cubicBezTo>
                    <a:cubicBezTo>
                      <a:pt x="322" y="820"/>
                      <a:pt x="251" y="750"/>
                      <a:pt x="177" y="675"/>
                    </a:cubicBezTo>
                    <a:cubicBezTo>
                      <a:pt x="103" y="600"/>
                      <a:pt x="0" y="531"/>
                      <a:pt x="0" y="387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97" name="Freeform 62"/>
              <p:cNvSpPr>
                <a:spLocks/>
              </p:cNvSpPr>
              <p:nvPr/>
            </p:nvSpPr>
            <p:spPr bwMode="auto">
              <a:xfrm>
                <a:off x="2010" y="2852"/>
                <a:ext cx="246" cy="132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35998" name="Group 63"/>
              <p:cNvGrpSpPr>
                <a:grpSpLocks/>
              </p:cNvGrpSpPr>
              <p:nvPr/>
            </p:nvGrpSpPr>
            <p:grpSpPr bwMode="auto">
              <a:xfrm>
                <a:off x="2203" y="2652"/>
                <a:ext cx="316" cy="336"/>
                <a:chOff x="1747" y="3190"/>
                <a:chExt cx="316" cy="336"/>
              </a:xfrm>
            </p:grpSpPr>
            <p:sp>
              <p:nvSpPr>
                <p:cNvPr id="36036" name="Oval 64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37" name="Line 65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8" name="Line 66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9" name="Rectangle 67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40" name="Oval 68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6041" name="Group 69"/>
                <p:cNvGrpSpPr>
                  <a:grpSpLocks/>
                </p:cNvGrpSpPr>
                <p:nvPr/>
              </p:nvGrpSpPr>
              <p:grpSpPr bwMode="auto">
                <a:xfrm>
                  <a:off x="1789" y="3190"/>
                  <a:ext cx="224" cy="336"/>
                  <a:chOff x="2944" y="2425"/>
                  <a:chExt cx="227" cy="336"/>
                </a:xfrm>
              </p:grpSpPr>
              <p:sp>
                <p:nvSpPr>
                  <p:cNvPr id="36042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43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A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99" name="Group 72"/>
              <p:cNvGrpSpPr>
                <a:grpSpLocks/>
              </p:cNvGrpSpPr>
              <p:nvPr/>
            </p:nvGrpSpPr>
            <p:grpSpPr bwMode="auto">
              <a:xfrm>
                <a:off x="1795" y="2907"/>
                <a:ext cx="316" cy="336"/>
                <a:chOff x="2221" y="3571"/>
                <a:chExt cx="316" cy="336"/>
              </a:xfrm>
            </p:grpSpPr>
            <p:sp>
              <p:nvSpPr>
                <p:cNvPr id="36028" name="Oval 73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29" name="Line 74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0" name="Line 75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31" name="Rectangle 76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32" name="Oval 77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6033" name="Group 78"/>
                <p:cNvGrpSpPr>
                  <a:grpSpLocks/>
                </p:cNvGrpSpPr>
                <p:nvPr/>
              </p:nvGrpSpPr>
              <p:grpSpPr bwMode="auto">
                <a:xfrm>
                  <a:off x="2274" y="3571"/>
                  <a:ext cx="233" cy="336"/>
                  <a:chOff x="2940" y="2425"/>
                  <a:chExt cx="236" cy="336"/>
                </a:xfrm>
              </p:grpSpPr>
              <p:sp>
                <p:nvSpPr>
                  <p:cNvPr id="36034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35" name="Text Box 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D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6000" name="Group 81"/>
              <p:cNvGrpSpPr>
                <a:grpSpLocks/>
              </p:cNvGrpSpPr>
              <p:nvPr/>
            </p:nvGrpSpPr>
            <p:grpSpPr bwMode="auto">
              <a:xfrm>
                <a:off x="2195" y="3198"/>
                <a:ext cx="315" cy="336"/>
                <a:chOff x="2903" y="2884"/>
                <a:chExt cx="315" cy="336"/>
              </a:xfrm>
            </p:grpSpPr>
            <p:grpSp>
              <p:nvGrpSpPr>
                <p:cNvPr id="36019" name="Group 82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6023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24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6025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6026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DE" altLang="de-DE" sz="2400" dirty="0"/>
                  </a:p>
                </p:txBody>
              </p:sp>
              <p:sp>
                <p:nvSpPr>
                  <p:cNvPr id="36027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</p:grpSp>
            <p:grpSp>
              <p:nvGrpSpPr>
                <p:cNvPr id="36020" name="Group 88"/>
                <p:cNvGrpSpPr>
                  <a:grpSpLocks/>
                </p:cNvGrpSpPr>
                <p:nvPr/>
              </p:nvGrpSpPr>
              <p:grpSpPr bwMode="auto">
                <a:xfrm>
                  <a:off x="2948" y="2884"/>
                  <a:ext cx="233" cy="336"/>
                  <a:chOff x="2939" y="2425"/>
                  <a:chExt cx="236" cy="336"/>
                </a:xfrm>
              </p:grpSpPr>
              <p:sp>
                <p:nvSpPr>
                  <p:cNvPr id="36021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22" name="Text Box 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9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C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6001" name="Group 91"/>
              <p:cNvGrpSpPr>
                <a:grpSpLocks/>
              </p:cNvGrpSpPr>
              <p:nvPr/>
            </p:nvGrpSpPr>
            <p:grpSpPr bwMode="auto">
              <a:xfrm>
                <a:off x="2607" y="2916"/>
                <a:ext cx="316" cy="336"/>
                <a:chOff x="2217" y="2884"/>
                <a:chExt cx="316" cy="336"/>
              </a:xfrm>
            </p:grpSpPr>
            <p:sp>
              <p:nvSpPr>
                <p:cNvPr id="36011" name="Oval 92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6012" name="Line 93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13" name="Line 94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6014" name="Rectangle 95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6015" name="Oval 96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6016" name="Group 97"/>
                <p:cNvGrpSpPr>
                  <a:grpSpLocks/>
                </p:cNvGrpSpPr>
                <p:nvPr/>
              </p:nvGrpSpPr>
              <p:grpSpPr bwMode="auto">
                <a:xfrm>
                  <a:off x="2269" y="2884"/>
                  <a:ext cx="224" cy="336"/>
                  <a:chOff x="2944" y="2425"/>
                  <a:chExt cx="227" cy="336"/>
                </a:xfrm>
              </p:grpSpPr>
              <p:sp>
                <p:nvSpPr>
                  <p:cNvPr id="36017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6018" name="Text Box 9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B</a:t>
                    </a:r>
                    <a:endParaRPr lang="en-US" altLang="de-DE" sz="2400" dirty="0"/>
                  </a:p>
                </p:txBody>
              </p:sp>
            </p:grpSp>
          </p:grpSp>
          <p:sp>
            <p:nvSpPr>
              <p:cNvPr id="36002" name="Freeform 101"/>
              <p:cNvSpPr>
                <a:spLocks/>
              </p:cNvSpPr>
              <p:nvPr/>
            </p:nvSpPr>
            <p:spPr bwMode="auto">
              <a:xfrm flipH="1">
                <a:off x="2505" y="2819"/>
                <a:ext cx="198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3" name="Freeform 102"/>
              <p:cNvSpPr>
                <a:spLocks/>
              </p:cNvSpPr>
              <p:nvPr/>
            </p:nvSpPr>
            <p:spPr bwMode="auto">
              <a:xfrm flipH="1" flipV="1">
                <a:off x="2484" y="3125"/>
                <a:ext cx="180" cy="141"/>
              </a:xfrm>
              <a:custGeom>
                <a:avLst/>
                <a:gdLst>
                  <a:gd name="T0" fmla="*/ 0 w 342"/>
                  <a:gd name="T1" fmla="*/ 2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4" name="Freeform 103"/>
              <p:cNvSpPr>
                <a:spLocks/>
              </p:cNvSpPr>
              <p:nvPr/>
            </p:nvSpPr>
            <p:spPr bwMode="auto">
              <a:xfrm flipV="1">
                <a:off x="2031" y="3107"/>
                <a:ext cx="204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5" name="Freeform 107"/>
              <p:cNvSpPr>
                <a:spLocks/>
              </p:cNvSpPr>
              <p:nvPr/>
            </p:nvSpPr>
            <p:spPr bwMode="auto">
              <a:xfrm flipH="1" flipV="1">
                <a:off x="2400" y="3086"/>
                <a:ext cx="189" cy="153"/>
              </a:xfrm>
              <a:custGeom>
                <a:avLst/>
                <a:gdLst>
                  <a:gd name="T0" fmla="*/ 0 w 342"/>
                  <a:gd name="T1" fmla="*/ 8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6" name="Freeform 108"/>
              <p:cNvSpPr>
                <a:spLocks/>
              </p:cNvSpPr>
              <p:nvPr/>
            </p:nvSpPr>
            <p:spPr bwMode="auto">
              <a:xfrm flipH="1">
                <a:off x="2124" y="3083"/>
                <a:ext cx="174" cy="147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7" name="Text Box 212"/>
              <p:cNvSpPr txBox="1">
                <a:spLocks noChangeArrowheads="1"/>
              </p:cNvSpPr>
              <p:nvPr/>
            </p:nvSpPr>
            <p:spPr bwMode="auto">
              <a:xfrm>
                <a:off x="1725" y="3612"/>
                <a:ext cx="1391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given these costs,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find new routing….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resulting in new costs</a:t>
                </a:r>
              </a:p>
            </p:txBody>
          </p:sp>
          <p:sp>
            <p:nvSpPr>
              <p:cNvPr id="36008" name="Line 215"/>
              <p:cNvSpPr>
                <a:spLocks noChangeShapeType="1"/>
              </p:cNvSpPr>
              <p:nvPr/>
            </p:nvSpPr>
            <p:spPr bwMode="auto">
              <a:xfrm flipV="1">
                <a:off x="2358" y="3407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09" name="Line 216"/>
              <p:cNvSpPr>
                <a:spLocks noChangeShapeType="1"/>
              </p:cNvSpPr>
              <p:nvPr/>
            </p:nvSpPr>
            <p:spPr bwMode="auto">
              <a:xfrm flipV="1">
                <a:off x="1938" y="3119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010" name="Line 217"/>
              <p:cNvSpPr>
                <a:spLocks noChangeShapeType="1"/>
              </p:cNvSpPr>
              <p:nvPr/>
            </p:nvSpPr>
            <p:spPr bwMode="auto">
              <a:xfrm flipV="1">
                <a:off x="2778" y="3122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72" name="Freeform 288"/>
            <p:cNvSpPr>
              <a:spLocks/>
            </p:cNvSpPr>
            <p:nvPr/>
          </p:nvSpPr>
          <p:spPr bwMode="auto">
            <a:xfrm>
              <a:off x="1358900" y="4338638"/>
              <a:ext cx="609600" cy="828675"/>
            </a:xfrm>
            <a:custGeom>
              <a:avLst/>
              <a:gdLst>
                <a:gd name="T0" fmla="*/ 0 w 384"/>
                <a:gd name="T1" fmla="*/ 2147483647 h 522"/>
                <a:gd name="T2" fmla="*/ 2147483647 w 384"/>
                <a:gd name="T3" fmla="*/ 2147483647 h 522"/>
                <a:gd name="T4" fmla="*/ 2147483647 w 384"/>
                <a:gd name="T5" fmla="*/ 0 h 522"/>
                <a:gd name="T6" fmla="*/ 0 60000 65536"/>
                <a:gd name="T7" fmla="*/ 0 60000 65536"/>
                <a:gd name="T8" fmla="*/ 0 60000 65536"/>
                <a:gd name="T9" fmla="*/ 0 w 384"/>
                <a:gd name="T10" fmla="*/ 0 h 522"/>
                <a:gd name="T11" fmla="*/ 384 w 384"/>
                <a:gd name="T12" fmla="*/ 522 h 5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522">
                  <a:moveTo>
                    <a:pt x="0" y="522"/>
                  </a:moveTo>
                  <a:lnTo>
                    <a:pt x="384" y="249"/>
                  </a:lnTo>
                  <a:lnTo>
                    <a:pt x="12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sp>
          <p:nvSpPr>
            <p:cNvPr id="35873" name="Line 289"/>
            <p:cNvSpPr>
              <a:spLocks noChangeShapeType="1"/>
            </p:cNvSpPr>
            <p:nvPr/>
          </p:nvSpPr>
          <p:spPr bwMode="auto">
            <a:xfrm flipV="1">
              <a:off x="720725" y="4419600"/>
              <a:ext cx="447675" cy="242888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sp>
          <p:nvSpPr>
            <p:cNvPr id="35874" name="Freeform 290"/>
            <p:cNvSpPr>
              <a:spLocks/>
            </p:cNvSpPr>
            <p:nvPr/>
          </p:nvSpPr>
          <p:spPr bwMode="auto">
            <a:xfrm>
              <a:off x="2943225" y="4391025"/>
              <a:ext cx="1193800" cy="866775"/>
            </a:xfrm>
            <a:custGeom>
              <a:avLst/>
              <a:gdLst>
                <a:gd name="T0" fmla="*/ 2147483647 w 752"/>
                <a:gd name="T1" fmla="*/ 2147483647 h 546"/>
                <a:gd name="T2" fmla="*/ 2147483647 w 752"/>
                <a:gd name="T3" fmla="*/ 2147483647 h 546"/>
                <a:gd name="T4" fmla="*/ 0 w 752"/>
                <a:gd name="T5" fmla="*/ 2147483647 h 546"/>
                <a:gd name="T6" fmla="*/ 2147483647 w 752"/>
                <a:gd name="T7" fmla="*/ 0 h 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2"/>
                <a:gd name="T13" fmla="*/ 0 h 546"/>
                <a:gd name="T14" fmla="*/ 752 w 752"/>
                <a:gd name="T15" fmla="*/ 546 h 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2" h="546">
                  <a:moveTo>
                    <a:pt x="752" y="264"/>
                  </a:moveTo>
                  <a:lnTo>
                    <a:pt x="383" y="546"/>
                  </a:lnTo>
                  <a:lnTo>
                    <a:pt x="0" y="248"/>
                  </a:lnTo>
                  <a:lnTo>
                    <a:pt x="383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grpSp>
          <p:nvGrpSpPr>
            <p:cNvPr id="35875" name="Group 291"/>
            <p:cNvGrpSpPr>
              <a:grpSpLocks/>
            </p:cNvGrpSpPr>
            <p:nvPr/>
          </p:nvGrpSpPr>
          <p:grpSpPr bwMode="auto">
            <a:xfrm>
              <a:off x="2767015" y="4376736"/>
              <a:ext cx="1433514" cy="1073149"/>
              <a:chOff x="1869" y="2772"/>
              <a:chExt cx="903" cy="676"/>
            </a:xfrm>
          </p:grpSpPr>
          <p:sp>
            <p:nvSpPr>
              <p:cNvPr id="35990" name="Text Box 292"/>
              <p:cNvSpPr txBox="1">
                <a:spLocks noChangeArrowheads="1"/>
              </p:cNvSpPr>
              <p:nvPr/>
            </p:nvSpPr>
            <p:spPr bwMode="auto">
              <a:xfrm>
                <a:off x="1869" y="2772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2+e</a:t>
                </a:r>
              </a:p>
            </p:txBody>
          </p:sp>
          <p:sp>
            <p:nvSpPr>
              <p:cNvPr id="35991" name="Text Box 293"/>
              <p:cNvSpPr txBox="1">
                <a:spLocks noChangeArrowheads="1"/>
              </p:cNvSpPr>
              <p:nvPr/>
            </p:nvSpPr>
            <p:spPr bwMode="auto">
              <a:xfrm>
                <a:off x="2593" y="279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92" name="Text Box 294"/>
              <p:cNvSpPr txBox="1">
                <a:spLocks noChangeArrowheads="1"/>
              </p:cNvSpPr>
              <p:nvPr/>
            </p:nvSpPr>
            <p:spPr bwMode="auto">
              <a:xfrm>
                <a:off x="2501" y="3189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93" name="Text Box 295"/>
              <p:cNvSpPr txBox="1">
                <a:spLocks noChangeArrowheads="1"/>
              </p:cNvSpPr>
              <p:nvPr/>
            </p:nvSpPr>
            <p:spPr bwMode="auto">
              <a:xfrm>
                <a:off x="1987" y="315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94" name="Text Box 296"/>
              <p:cNvSpPr txBox="1">
                <a:spLocks noChangeArrowheads="1"/>
              </p:cNvSpPr>
              <p:nvPr/>
            </p:nvSpPr>
            <p:spPr bwMode="auto">
              <a:xfrm>
                <a:off x="2134" y="3009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1+e</a:t>
                </a:r>
              </a:p>
            </p:txBody>
          </p:sp>
          <p:sp>
            <p:nvSpPr>
              <p:cNvPr id="35995" name="Text Box 297"/>
              <p:cNvSpPr txBox="1">
                <a:spLocks noChangeArrowheads="1"/>
              </p:cNvSpPr>
              <p:nvPr/>
            </p:nvSpPr>
            <p:spPr bwMode="auto">
              <a:xfrm>
                <a:off x="2380" y="300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</a:t>
                </a:r>
              </a:p>
            </p:txBody>
          </p:sp>
        </p:grpSp>
        <p:grpSp>
          <p:nvGrpSpPr>
            <p:cNvPr id="35876" name="Group 299"/>
            <p:cNvGrpSpPr>
              <a:grpSpLocks/>
            </p:cNvGrpSpPr>
            <p:nvPr/>
          </p:nvGrpSpPr>
          <p:grpSpPr bwMode="auto">
            <a:xfrm>
              <a:off x="4808538" y="4197350"/>
              <a:ext cx="2208212" cy="2554288"/>
              <a:chOff x="1725" y="2639"/>
              <a:chExt cx="1391" cy="1609"/>
            </a:xfrm>
          </p:grpSpPr>
          <p:sp>
            <p:nvSpPr>
              <p:cNvPr id="35942" name="Freeform 300"/>
              <p:cNvSpPr>
                <a:spLocks/>
              </p:cNvSpPr>
              <p:nvPr/>
            </p:nvSpPr>
            <p:spPr bwMode="auto">
              <a:xfrm>
                <a:off x="1752" y="2639"/>
                <a:ext cx="1225" cy="854"/>
              </a:xfrm>
              <a:custGeom>
                <a:avLst/>
                <a:gdLst>
                  <a:gd name="T0" fmla="*/ 0 w 1225"/>
                  <a:gd name="T1" fmla="*/ 387 h 854"/>
                  <a:gd name="T2" fmla="*/ 168 w 1225"/>
                  <a:gd name="T3" fmla="*/ 162 h 854"/>
                  <a:gd name="T4" fmla="*/ 486 w 1225"/>
                  <a:gd name="T5" fmla="*/ 18 h 854"/>
                  <a:gd name="T6" fmla="*/ 822 w 1225"/>
                  <a:gd name="T7" fmla="*/ 30 h 854"/>
                  <a:gd name="T8" fmla="*/ 1152 w 1225"/>
                  <a:gd name="T9" fmla="*/ 267 h 854"/>
                  <a:gd name="T10" fmla="*/ 1188 w 1225"/>
                  <a:gd name="T11" fmla="*/ 537 h 854"/>
                  <a:gd name="T12" fmla="*/ 927 w 1225"/>
                  <a:gd name="T13" fmla="*/ 780 h 854"/>
                  <a:gd name="T14" fmla="*/ 447 w 1225"/>
                  <a:gd name="T15" fmla="*/ 837 h 854"/>
                  <a:gd name="T16" fmla="*/ 177 w 1225"/>
                  <a:gd name="T17" fmla="*/ 675 h 854"/>
                  <a:gd name="T18" fmla="*/ 0 w 1225"/>
                  <a:gd name="T19" fmla="*/ 387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25"/>
                  <a:gd name="T31" fmla="*/ 0 h 854"/>
                  <a:gd name="T32" fmla="*/ 1225 w 1225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25" h="854">
                    <a:moveTo>
                      <a:pt x="0" y="387"/>
                    </a:moveTo>
                    <a:cubicBezTo>
                      <a:pt x="0" y="243"/>
                      <a:pt x="87" y="223"/>
                      <a:pt x="168" y="162"/>
                    </a:cubicBezTo>
                    <a:cubicBezTo>
                      <a:pt x="249" y="101"/>
                      <a:pt x="377" y="40"/>
                      <a:pt x="486" y="18"/>
                    </a:cubicBezTo>
                    <a:cubicBezTo>
                      <a:pt x="615" y="6"/>
                      <a:pt x="684" y="0"/>
                      <a:pt x="822" y="30"/>
                    </a:cubicBezTo>
                    <a:cubicBezTo>
                      <a:pt x="960" y="60"/>
                      <a:pt x="1099" y="169"/>
                      <a:pt x="1152" y="267"/>
                    </a:cubicBezTo>
                    <a:cubicBezTo>
                      <a:pt x="1213" y="351"/>
                      <a:pt x="1225" y="452"/>
                      <a:pt x="1188" y="537"/>
                    </a:cubicBezTo>
                    <a:cubicBezTo>
                      <a:pt x="1151" y="622"/>
                      <a:pt x="1050" y="730"/>
                      <a:pt x="927" y="780"/>
                    </a:cubicBezTo>
                    <a:cubicBezTo>
                      <a:pt x="804" y="830"/>
                      <a:pt x="572" y="854"/>
                      <a:pt x="447" y="837"/>
                    </a:cubicBezTo>
                    <a:cubicBezTo>
                      <a:pt x="322" y="820"/>
                      <a:pt x="251" y="750"/>
                      <a:pt x="177" y="675"/>
                    </a:cubicBezTo>
                    <a:cubicBezTo>
                      <a:pt x="103" y="600"/>
                      <a:pt x="0" y="531"/>
                      <a:pt x="0" y="387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43" name="Freeform 301"/>
              <p:cNvSpPr>
                <a:spLocks/>
              </p:cNvSpPr>
              <p:nvPr/>
            </p:nvSpPr>
            <p:spPr bwMode="auto">
              <a:xfrm>
                <a:off x="2010" y="2852"/>
                <a:ext cx="246" cy="132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35944" name="Group 302"/>
              <p:cNvGrpSpPr>
                <a:grpSpLocks/>
              </p:cNvGrpSpPr>
              <p:nvPr/>
            </p:nvGrpSpPr>
            <p:grpSpPr bwMode="auto">
              <a:xfrm>
                <a:off x="2203" y="2652"/>
                <a:ext cx="316" cy="336"/>
                <a:chOff x="1747" y="3190"/>
                <a:chExt cx="316" cy="336"/>
              </a:xfrm>
            </p:grpSpPr>
            <p:sp>
              <p:nvSpPr>
                <p:cNvPr id="35982" name="Oval 30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83" name="Line 30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84" name="Line 30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85" name="Rectangle 30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86" name="Oval 30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87" name="Group 308"/>
                <p:cNvGrpSpPr>
                  <a:grpSpLocks/>
                </p:cNvGrpSpPr>
                <p:nvPr/>
              </p:nvGrpSpPr>
              <p:grpSpPr bwMode="auto">
                <a:xfrm>
                  <a:off x="1789" y="3190"/>
                  <a:ext cx="224" cy="336"/>
                  <a:chOff x="2944" y="2425"/>
                  <a:chExt cx="227" cy="336"/>
                </a:xfrm>
              </p:grpSpPr>
              <p:sp>
                <p:nvSpPr>
                  <p:cNvPr id="35988" name="Rectangle 30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89" name="Text Box 3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A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45" name="Group 311"/>
              <p:cNvGrpSpPr>
                <a:grpSpLocks/>
              </p:cNvGrpSpPr>
              <p:nvPr/>
            </p:nvGrpSpPr>
            <p:grpSpPr bwMode="auto">
              <a:xfrm>
                <a:off x="1795" y="2907"/>
                <a:ext cx="316" cy="336"/>
                <a:chOff x="2221" y="3571"/>
                <a:chExt cx="316" cy="336"/>
              </a:xfrm>
            </p:grpSpPr>
            <p:sp>
              <p:nvSpPr>
                <p:cNvPr id="35974" name="Oval 31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75" name="Line 31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76" name="Line 31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77" name="Rectangle 31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78" name="Oval 31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79" name="Group 317"/>
                <p:cNvGrpSpPr>
                  <a:grpSpLocks/>
                </p:cNvGrpSpPr>
                <p:nvPr/>
              </p:nvGrpSpPr>
              <p:grpSpPr bwMode="auto">
                <a:xfrm>
                  <a:off x="2274" y="3571"/>
                  <a:ext cx="233" cy="336"/>
                  <a:chOff x="2940" y="2425"/>
                  <a:chExt cx="236" cy="336"/>
                </a:xfrm>
              </p:grpSpPr>
              <p:sp>
                <p:nvSpPr>
                  <p:cNvPr id="35980" name="Rectangle 31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81" name="Text Box 3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D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46" name="Group 320"/>
              <p:cNvGrpSpPr>
                <a:grpSpLocks/>
              </p:cNvGrpSpPr>
              <p:nvPr/>
            </p:nvGrpSpPr>
            <p:grpSpPr bwMode="auto">
              <a:xfrm>
                <a:off x="2195" y="3198"/>
                <a:ext cx="315" cy="336"/>
                <a:chOff x="2903" y="2884"/>
                <a:chExt cx="315" cy="336"/>
              </a:xfrm>
            </p:grpSpPr>
            <p:grpSp>
              <p:nvGrpSpPr>
                <p:cNvPr id="35965" name="Group 32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5969" name="Oval 32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70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71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72" name="Rectangle 32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DE" altLang="de-DE" sz="2400" dirty="0"/>
                  </a:p>
                </p:txBody>
              </p:sp>
              <p:sp>
                <p:nvSpPr>
                  <p:cNvPr id="35973" name="Oval 32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</p:grpSp>
            <p:grpSp>
              <p:nvGrpSpPr>
                <p:cNvPr id="35966" name="Group 327"/>
                <p:cNvGrpSpPr>
                  <a:grpSpLocks/>
                </p:cNvGrpSpPr>
                <p:nvPr/>
              </p:nvGrpSpPr>
              <p:grpSpPr bwMode="auto">
                <a:xfrm>
                  <a:off x="2948" y="2884"/>
                  <a:ext cx="233" cy="336"/>
                  <a:chOff x="2939" y="2425"/>
                  <a:chExt cx="236" cy="336"/>
                </a:xfrm>
              </p:grpSpPr>
              <p:sp>
                <p:nvSpPr>
                  <p:cNvPr id="35967" name="Rectangle 32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68" name="Text Box 3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9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C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947" name="Group 330"/>
              <p:cNvGrpSpPr>
                <a:grpSpLocks/>
              </p:cNvGrpSpPr>
              <p:nvPr/>
            </p:nvGrpSpPr>
            <p:grpSpPr bwMode="auto">
              <a:xfrm>
                <a:off x="2607" y="2916"/>
                <a:ext cx="316" cy="336"/>
                <a:chOff x="2217" y="2884"/>
                <a:chExt cx="316" cy="336"/>
              </a:xfrm>
            </p:grpSpPr>
            <p:sp>
              <p:nvSpPr>
                <p:cNvPr id="35957" name="Oval 33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58" name="Line 33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59" name="Line 33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60" name="Rectangle 33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61" name="Oval 33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62" name="Group 336"/>
                <p:cNvGrpSpPr>
                  <a:grpSpLocks/>
                </p:cNvGrpSpPr>
                <p:nvPr/>
              </p:nvGrpSpPr>
              <p:grpSpPr bwMode="auto">
                <a:xfrm>
                  <a:off x="2269" y="2884"/>
                  <a:ext cx="224" cy="336"/>
                  <a:chOff x="2944" y="2425"/>
                  <a:chExt cx="227" cy="336"/>
                </a:xfrm>
              </p:grpSpPr>
              <p:sp>
                <p:nvSpPr>
                  <p:cNvPr id="35963" name="Rectangle 33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64" name="Text Box 3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B</a:t>
                    </a:r>
                    <a:endParaRPr lang="en-US" altLang="de-DE" sz="2400" dirty="0"/>
                  </a:p>
                </p:txBody>
              </p:sp>
            </p:grpSp>
          </p:grpSp>
          <p:sp>
            <p:nvSpPr>
              <p:cNvPr id="35948" name="Freeform 339"/>
              <p:cNvSpPr>
                <a:spLocks/>
              </p:cNvSpPr>
              <p:nvPr/>
            </p:nvSpPr>
            <p:spPr bwMode="auto">
              <a:xfrm flipH="1">
                <a:off x="2505" y="2819"/>
                <a:ext cx="198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49" name="Freeform 340"/>
              <p:cNvSpPr>
                <a:spLocks/>
              </p:cNvSpPr>
              <p:nvPr/>
            </p:nvSpPr>
            <p:spPr bwMode="auto">
              <a:xfrm flipH="1" flipV="1">
                <a:off x="2484" y="3125"/>
                <a:ext cx="180" cy="141"/>
              </a:xfrm>
              <a:custGeom>
                <a:avLst/>
                <a:gdLst>
                  <a:gd name="T0" fmla="*/ 0 w 342"/>
                  <a:gd name="T1" fmla="*/ 2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0" name="Freeform 341"/>
              <p:cNvSpPr>
                <a:spLocks/>
              </p:cNvSpPr>
              <p:nvPr/>
            </p:nvSpPr>
            <p:spPr bwMode="auto">
              <a:xfrm flipV="1">
                <a:off x="2031" y="3107"/>
                <a:ext cx="204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1" name="Freeform 342"/>
              <p:cNvSpPr>
                <a:spLocks/>
              </p:cNvSpPr>
              <p:nvPr/>
            </p:nvSpPr>
            <p:spPr bwMode="auto">
              <a:xfrm flipH="1" flipV="1">
                <a:off x="2400" y="3086"/>
                <a:ext cx="189" cy="153"/>
              </a:xfrm>
              <a:custGeom>
                <a:avLst/>
                <a:gdLst>
                  <a:gd name="T0" fmla="*/ 0 w 342"/>
                  <a:gd name="T1" fmla="*/ 8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2" name="Freeform 343"/>
              <p:cNvSpPr>
                <a:spLocks/>
              </p:cNvSpPr>
              <p:nvPr/>
            </p:nvSpPr>
            <p:spPr bwMode="auto">
              <a:xfrm flipH="1">
                <a:off x="2124" y="3083"/>
                <a:ext cx="174" cy="147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3" name="Text Box 344"/>
              <p:cNvSpPr txBox="1">
                <a:spLocks noChangeArrowheads="1"/>
              </p:cNvSpPr>
              <p:nvPr/>
            </p:nvSpPr>
            <p:spPr bwMode="auto">
              <a:xfrm>
                <a:off x="1725" y="3612"/>
                <a:ext cx="1391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given these costs,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find new routing….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resulting in new costs</a:t>
                </a:r>
              </a:p>
            </p:txBody>
          </p:sp>
          <p:sp>
            <p:nvSpPr>
              <p:cNvPr id="35954" name="Line 345"/>
              <p:cNvSpPr>
                <a:spLocks noChangeShapeType="1"/>
              </p:cNvSpPr>
              <p:nvPr/>
            </p:nvSpPr>
            <p:spPr bwMode="auto">
              <a:xfrm flipV="1">
                <a:off x="2358" y="3407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5" name="Line 346"/>
              <p:cNvSpPr>
                <a:spLocks noChangeShapeType="1"/>
              </p:cNvSpPr>
              <p:nvPr/>
            </p:nvSpPr>
            <p:spPr bwMode="auto">
              <a:xfrm flipV="1">
                <a:off x="1938" y="3119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56" name="Line 347"/>
              <p:cNvSpPr>
                <a:spLocks noChangeShapeType="1"/>
              </p:cNvSpPr>
              <p:nvPr/>
            </p:nvSpPr>
            <p:spPr bwMode="auto">
              <a:xfrm flipV="1">
                <a:off x="2778" y="3122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77" name="Freeform 228"/>
            <p:cNvSpPr>
              <a:spLocks/>
            </p:cNvSpPr>
            <p:nvPr/>
          </p:nvSpPr>
          <p:spPr bwMode="auto">
            <a:xfrm>
              <a:off x="5219700" y="4332288"/>
              <a:ext cx="1181100" cy="952500"/>
            </a:xfrm>
            <a:custGeom>
              <a:avLst/>
              <a:gdLst>
                <a:gd name="T0" fmla="*/ 0 w 744"/>
                <a:gd name="T1" fmla="*/ 2147483647 h 600"/>
                <a:gd name="T2" fmla="*/ 2147483647 w 744"/>
                <a:gd name="T3" fmla="*/ 2147483647 h 600"/>
                <a:gd name="T4" fmla="*/ 2147483647 w 744"/>
                <a:gd name="T5" fmla="*/ 2147483647 h 600"/>
                <a:gd name="T6" fmla="*/ 2147483647 w 744"/>
                <a:gd name="T7" fmla="*/ 2147483647 h 600"/>
                <a:gd name="T8" fmla="*/ 2147483647 w 744"/>
                <a:gd name="T9" fmla="*/ 0 h 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600"/>
                <a:gd name="T17" fmla="*/ 744 w 744"/>
                <a:gd name="T18" fmla="*/ 600 h 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600">
                  <a:moveTo>
                    <a:pt x="0" y="294"/>
                  </a:moveTo>
                  <a:lnTo>
                    <a:pt x="387" y="600"/>
                  </a:lnTo>
                  <a:lnTo>
                    <a:pt x="744" y="304"/>
                  </a:lnTo>
                  <a:lnTo>
                    <a:pt x="429" y="66"/>
                  </a:lnTo>
                  <a:lnTo>
                    <a:pt x="354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grpSp>
          <p:nvGrpSpPr>
            <p:cNvPr id="35878" name="Group 348"/>
            <p:cNvGrpSpPr>
              <a:grpSpLocks/>
            </p:cNvGrpSpPr>
            <p:nvPr/>
          </p:nvGrpSpPr>
          <p:grpSpPr bwMode="auto">
            <a:xfrm>
              <a:off x="5137150" y="4410076"/>
              <a:ext cx="1495426" cy="1096963"/>
              <a:chOff x="-186" y="1184"/>
              <a:chExt cx="942" cy="691"/>
            </a:xfrm>
          </p:grpSpPr>
          <p:sp>
            <p:nvSpPr>
              <p:cNvPr id="35936" name="Text Box 270"/>
              <p:cNvSpPr txBox="1">
                <a:spLocks noChangeArrowheads="1"/>
              </p:cNvSpPr>
              <p:nvPr/>
            </p:nvSpPr>
            <p:spPr bwMode="auto">
              <a:xfrm>
                <a:off x="-186" y="1199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37" name="Text Box 274"/>
              <p:cNvSpPr txBox="1">
                <a:spLocks noChangeArrowheads="1"/>
              </p:cNvSpPr>
              <p:nvPr/>
            </p:nvSpPr>
            <p:spPr bwMode="auto">
              <a:xfrm>
                <a:off x="449" y="1184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2+e</a:t>
                </a:r>
              </a:p>
            </p:txBody>
          </p:sp>
          <p:sp>
            <p:nvSpPr>
              <p:cNvPr id="35938" name="Text Box 275"/>
              <p:cNvSpPr txBox="1">
                <a:spLocks noChangeArrowheads="1"/>
              </p:cNvSpPr>
              <p:nvPr/>
            </p:nvSpPr>
            <p:spPr bwMode="auto">
              <a:xfrm>
                <a:off x="339" y="1616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1+e</a:t>
                </a:r>
              </a:p>
            </p:txBody>
          </p:sp>
          <p:sp>
            <p:nvSpPr>
              <p:cNvPr id="35939" name="Text Box 276"/>
              <p:cNvSpPr txBox="1">
                <a:spLocks noChangeArrowheads="1"/>
              </p:cNvSpPr>
              <p:nvPr/>
            </p:nvSpPr>
            <p:spPr bwMode="auto">
              <a:xfrm>
                <a:off x="-132" y="1580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</a:t>
                </a:r>
              </a:p>
            </p:txBody>
          </p:sp>
          <p:sp>
            <p:nvSpPr>
              <p:cNvPr id="35940" name="Text Box 279"/>
              <p:cNvSpPr txBox="1">
                <a:spLocks noChangeArrowheads="1"/>
              </p:cNvSpPr>
              <p:nvPr/>
            </p:nvSpPr>
            <p:spPr bwMode="auto">
              <a:xfrm>
                <a:off x="79" y="1436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941" name="Text Box 280"/>
              <p:cNvSpPr txBox="1">
                <a:spLocks noChangeArrowheads="1"/>
              </p:cNvSpPr>
              <p:nvPr/>
            </p:nvSpPr>
            <p:spPr bwMode="auto">
              <a:xfrm>
                <a:off x="261" y="1430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</p:grpSp>
        <p:grpSp>
          <p:nvGrpSpPr>
            <p:cNvPr id="35879" name="Group 349"/>
            <p:cNvGrpSpPr>
              <a:grpSpLocks/>
            </p:cNvGrpSpPr>
            <p:nvPr/>
          </p:nvGrpSpPr>
          <p:grpSpPr bwMode="auto">
            <a:xfrm>
              <a:off x="6961188" y="4195763"/>
              <a:ext cx="2208212" cy="2554287"/>
              <a:chOff x="1725" y="2639"/>
              <a:chExt cx="1391" cy="1609"/>
            </a:xfrm>
          </p:grpSpPr>
          <p:sp>
            <p:nvSpPr>
              <p:cNvPr id="35888" name="Freeform 350"/>
              <p:cNvSpPr>
                <a:spLocks/>
              </p:cNvSpPr>
              <p:nvPr/>
            </p:nvSpPr>
            <p:spPr bwMode="auto">
              <a:xfrm>
                <a:off x="1752" y="2639"/>
                <a:ext cx="1225" cy="854"/>
              </a:xfrm>
              <a:custGeom>
                <a:avLst/>
                <a:gdLst>
                  <a:gd name="T0" fmla="*/ 0 w 1225"/>
                  <a:gd name="T1" fmla="*/ 387 h 854"/>
                  <a:gd name="T2" fmla="*/ 168 w 1225"/>
                  <a:gd name="T3" fmla="*/ 162 h 854"/>
                  <a:gd name="T4" fmla="*/ 486 w 1225"/>
                  <a:gd name="T5" fmla="*/ 18 h 854"/>
                  <a:gd name="T6" fmla="*/ 822 w 1225"/>
                  <a:gd name="T7" fmla="*/ 30 h 854"/>
                  <a:gd name="T8" fmla="*/ 1152 w 1225"/>
                  <a:gd name="T9" fmla="*/ 267 h 854"/>
                  <a:gd name="T10" fmla="*/ 1188 w 1225"/>
                  <a:gd name="T11" fmla="*/ 537 h 854"/>
                  <a:gd name="T12" fmla="*/ 927 w 1225"/>
                  <a:gd name="T13" fmla="*/ 780 h 854"/>
                  <a:gd name="T14" fmla="*/ 447 w 1225"/>
                  <a:gd name="T15" fmla="*/ 837 h 854"/>
                  <a:gd name="T16" fmla="*/ 177 w 1225"/>
                  <a:gd name="T17" fmla="*/ 675 h 854"/>
                  <a:gd name="T18" fmla="*/ 0 w 1225"/>
                  <a:gd name="T19" fmla="*/ 387 h 8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25"/>
                  <a:gd name="T31" fmla="*/ 0 h 854"/>
                  <a:gd name="T32" fmla="*/ 1225 w 1225"/>
                  <a:gd name="T33" fmla="*/ 854 h 8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25" h="854">
                    <a:moveTo>
                      <a:pt x="0" y="387"/>
                    </a:moveTo>
                    <a:cubicBezTo>
                      <a:pt x="0" y="243"/>
                      <a:pt x="87" y="223"/>
                      <a:pt x="168" y="162"/>
                    </a:cubicBezTo>
                    <a:cubicBezTo>
                      <a:pt x="249" y="101"/>
                      <a:pt x="377" y="40"/>
                      <a:pt x="486" y="18"/>
                    </a:cubicBezTo>
                    <a:cubicBezTo>
                      <a:pt x="615" y="6"/>
                      <a:pt x="684" y="0"/>
                      <a:pt x="822" y="30"/>
                    </a:cubicBezTo>
                    <a:cubicBezTo>
                      <a:pt x="960" y="60"/>
                      <a:pt x="1099" y="169"/>
                      <a:pt x="1152" y="267"/>
                    </a:cubicBezTo>
                    <a:cubicBezTo>
                      <a:pt x="1213" y="351"/>
                      <a:pt x="1225" y="452"/>
                      <a:pt x="1188" y="537"/>
                    </a:cubicBezTo>
                    <a:cubicBezTo>
                      <a:pt x="1151" y="622"/>
                      <a:pt x="1050" y="730"/>
                      <a:pt x="927" y="780"/>
                    </a:cubicBezTo>
                    <a:cubicBezTo>
                      <a:pt x="804" y="830"/>
                      <a:pt x="572" y="854"/>
                      <a:pt x="447" y="837"/>
                    </a:cubicBezTo>
                    <a:cubicBezTo>
                      <a:pt x="322" y="820"/>
                      <a:pt x="251" y="750"/>
                      <a:pt x="177" y="675"/>
                    </a:cubicBezTo>
                    <a:cubicBezTo>
                      <a:pt x="103" y="600"/>
                      <a:pt x="0" y="531"/>
                      <a:pt x="0" y="387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89" name="Freeform 351"/>
              <p:cNvSpPr>
                <a:spLocks/>
              </p:cNvSpPr>
              <p:nvPr/>
            </p:nvSpPr>
            <p:spPr bwMode="auto">
              <a:xfrm>
                <a:off x="2010" y="2852"/>
                <a:ext cx="246" cy="132"/>
              </a:xfrm>
              <a:custGeom>
                <a:avLst/>
                <a:gdLst>
                  <a:gd name="T0" fmla="*/ 0 w 342"/>
                  <a:gd name="T1" fmla="*/ 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35890" name="Group 352"/>
              <p:cNvGrpSpPr>
                <a:grpSpLocks/>
              </p:cNvGrpSpPr>
              <p:nvPr/>
            </p:nvGrpSpPr>
            <p:grpSpPr bwMode="auto">
              <a:xfrm>
                <a:off x="2203" y="2652"/>
                <a:ext cx="316" cy="336"/>
                <a:chOff x="1747" y="3190"/>
                <a:chExt cx="316" cy="336"/>
              </a:xfrm>
            </p:grpSpPr>
            <p:sp>
              <p:nvSpPr>
                <p:cNvPr id="35928" name="Oval 353"/>
                <p:cNvSpPr>
                  <a:spLocks noChangeArrowheads="1"/>
                </p:cNvSpPr>
                <p:nvPr/>
              </p:nvSpPr>
              <p:spPr bwMode="auto">
                <a:xfrm>
                  <a:off x="1750" y="3308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29" name="Line 354"/>
                <p:cNvSpPr>
                  <a:spLocks noChangeShapeType="1"/>
                </p:cNvSpPr>
                <p:nvPr/>
              </p:nvSpPr>
              <p:spPr bwMode="auto">
                <a:xfrm>
                  <a:off x="1750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30" name="Line 355"/>
                <p:cNvSpPr>
                  <a:spLocks noChangeShapeType="1"/>
                </p:cNvSpPr>
                <p:nvPr/>
              </p:nvSpPr>
              <p:spPr bwMode="auto">
                <a:xfrm>
                  <a:off x="2063" y="3301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31" name="Rectangle 356"/>
                <p:cNvSpPr>
                  <a:spLocks noChangeArrowheads="1"/>
                </p:cNvSpPr>
                <p:nvPr/>
              </p:nvSpPr>
              <p:spPr bwMode="auto">
                <a:xfrm>
                  <a:off x="1750" y="3301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32" name="Oval 357"/>
                <p:cNvSpPr>
                  <a:spLocks noChangeArrowheads="1"/>
                </p:cNvSpPr>
                <p:nvPr/>
              </p:nvSpPr>
              <p:spPr bwMode="auto">
                <a:xfrm>
                  <a:off x="1747" y="3242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33" name="Group 358"/>
                <p:cNvGrpSpPr>
                  <a:grpSpLocks/>
                </p:cNvGrpSpPr>
                <p:nvPr/>
              </p:nvGrpSpPr>
              <p:grpSpPr bwMode="auto">
                <a:xfrm>
                  <a:off x="1789" y="3190"/>
                  <a:ext cx="224" cy="336"/>
                  <a:chOff x="2944" y="2425"/>
                  <a:chExt cx="227" cy="336"/>
                </a:xfrm>
              </p:grpSpPr>
              <p:sp>
                <p:nvSpPr>
                  <p:cNvPr id="35934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35" name="Text Box 3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A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891" name="Group 361"/>
              <p:cNvGrpSpPr>
                <a:grpSpLocks/>
              </p:cNvGrpSpPr>
              <p:nvPr/>
            </p:nvGrpSpPr>
            <p:grpSpPr bwMode="auto">
              <a:xfrm>
                <a:off x="1795" y="2907"/>
                <a:ext cx="316" cy="336"/>
                <a:chOff x="2221" y="3571"/>
                <a:chExt cx="316" cy="336"/>
              </a:xfrm>
            </p:grpSpPr>
            <p:sp>
              <p:nvSpPr>
                <p:cNvPr id="35920" name="Oval 362"/>
                <p:cNvSpPr>
                  <a:spLocks noChangeArrowheads="1"/>
                </p:cNvSpPr>
                <p:nvPr/>
              </p:nvSpPr>
              <p:spPr bwMode="auto">
                <a:xfrm>
                  <a:off x="2224" y="369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21" name="Line 363"/>
                <p:cNvSpPr>
                  <a:spLocks noChangeShapeType="1"/>
                </p:cNvSpPr>
                <p:nvPr/>
              </p:nvSpPr>
              <p:spPr bwMode="auto">
                <a:xfrm>
                  <a:off x="2224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22" name="Line 364"/>
                <p:cNvSpPr>
                  <a:spLocks noChangeShapeType="1"/>
                </p:cNvSpPr>
                <p:nvPr/>
              </p:nvSpPr>
              <p:spPr bwMode="auto">
                <a:xfrm>
                  <a:off x="2537" y="368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23" name="Rectangle 365"/>
                <p:cNvSpPr>
                  <a:spLocks noChangeArrowheads="1"/>
                </p:cNvSpPr>
                <p:nvPr/>
              </p:nvSpPr>
              <p:spPr bwMode="auto">
                <a:xfrm>
                  <a:off x="2224" y="368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24" name="Oval 366"/>
                <p:cNvSpPr>
                  <a:spLocks noChangeArrowheads="1"/>
                </p:cNvSpPr>
                <p:nvPr/>
              </p:nvSpPr>
              <p:spPr bwMode="auto">
                <a:xfrm>
                  <a:off x="2221" y="362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25" name="Group 367"/>
                <p:cNvGrpSpPr>
                  <a:grpSpLocks/>
                </p:cNvGrpSpPr>
                <p:nvPr/>
              </p:nvGrpSpPr>
              <p:grpSpPr bwMode="auto">
                <a:xfrm>
                  <a:off x="2274" y="3571"/>
                  <a:ext cx="233" cy="336"/>
                  <a:chOff x="2940" y="2425"/>
                  <a:chExt cx="236" cy="336"/>
                </a:xfrm>
              </p:grpSpPr>
              <p:sp>
                <p:nvSpPr>
                  <p:cNvPr id="35926" name="Rectangle 36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27" name="Text Box 3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D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892" name="Group 370"/>
              <p:cNvGrpSpPr>
                <a:grpSpLocks/>
              </p:cNvGrpSpPr>
              <p:nvPr/>
            </p:nvGrpSpPr>
            <p:grpSpPr bwMode="auto">
              <a:xfrm>
                <a:off x="2195" y="3198"/>
                <a:ext cx="315" cy="336"/>
                <a:chOff x="2903" y="2884"/>
                <a:chExt cx="315" cy="336"/>
              </a:xfrm>
            </p:grpSpPr>
            <p:grpSp>
              <p:nvGrpSpPr>
                <p:cNvPr id="35911" name="Group 371"/>
                <p:cNvGrpSpPr>
                  <a:grpSpLocks/>
                </p:cNvGrpSpPr>
                <p:nvPr/>
              </p:nvGrpSpPr>
              <p:grpSpPr bwMode="auto">
                <a:xfrm>
                  <a:off x="2903" y="2938"/>
                  <a:ext cx="315" cy="144"/>
                  <a:chOff x="2903" y="2938"/>
                  <a:chExt cx="315" cy="144"/>
                </a:xfrm>
              </p:grpSpPr>
              <p:sp>
                <p:nvSpPr>
                  <p:cNvPr id="35915" name="Oval 372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3001"/>
                    <a:ext cx="312" cy="81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16" name="Line 373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17" name="Line 374"/>
                  <p:cNvSpPr>
                    <a:spLocks noChangeShapeType="1"/>
                  </p:cNvSpPr>
                  <p:nvPr/>
                </p:nvSpPr>
                <p:spPr bwMode="auto">
                  <a:xfrm>
                    <a:off x="3215" y="2994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/>
                  </a:p>
                </p:txBody>
              </p:sp>
              <p:sp>
                <p:nvSpPr>
                  <p:cNvPr id="35918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2903" y="2994"/>
                    <a:ext cx="309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DE" altLang="de-DE" sz="2400" dirty="0"/>
                  </a:p>
                </p:txBody>
              </p:sp>
              <p:sp>
                <p:nvSpPr>
                  <p:cNvPr id="35919" name="Oval 376"/>
                  <p:cNvSpPr>
                    <a:spLocks noChangeArrowheads="1"/>
                  </p:cNvSpPr>
                  <p:nvPr/>
                </p:nvSpPr>
                <p:spPr bwMode="auto">
                  <a:xfrm>
                    <a:off x="2906" y="2938"/>
                    <a:ext cx="312" cy="95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</p:grpSp>
            <p:grpSp>
              <p:nvGrpSpPr>
                <p:cNvPr id="35912" name="Group 377"/>
                <p:cNvGrpSpPr>
                  <a:grpSpLocks/>
                </p:cNvGrpSpPr>
                <p:nvPr/>
              </p:nvGrpSpPr>
              <p:grpSpPr bwMode="auto">
                <a:xfrm>
                  <a:off x="2948" y="2884"/>
                  <a:ext cx="233" cy="336"/>
                  <a:chOff x="2939" y="2425"/>
                  <a:chExt cx="236" cy="336"/>
                </a:xfrm>
              </p:grpSpPr>
              <p:sp>
                <p:nvSpPr>
                  <p:cNvPr id="35913" name="Rectangle 37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6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14" name="Text Box 3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9" y="2425"/>
                    <a:ext cx="236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C</a:t>
                    </a:r>
                    <a:endParaRPr lang="en-US" altLang="de-DE" sz="2400" dirty="0"/>
                  </a:p>
                </p:txBody>
              </p:sp>
            </p:grpSp>
          </p:grpSp>
          <p:grpSp>
            <p:nvGrpSpPr>
              <p:cNvPr id="35893" name="Group 380"/>
              <p:cNvGrpSpPr>
                <a:grpSpLocks/>
              </p:cNvGrpSpPr>
              <p:nvPr/>
            </p:nvGrpSpPr>
            <p:grpSpPr bwMode="auto">
              <a:xfrm>
                <a:off x="2607" y="2916"/>
                <a:ext cx="316" cy="336"/>
                <a:chOff x="2217" y="2884"/>
                <a:chExt cx="316" cy="336"/>
              </a:xfrm>
            </p:grpSpPr>
            <p:sp>
              <p:nvSpPr>
                <p:cNvPr id="35903" name="Oval 381"/>
                <p:cNvSpPr>
                  <a:spLocks noChangeArrowheads="1"/>
                </p:cNvSpPr>
                <p:nvPr/>
              </p:nvSpPr>
              <p:spPr bwMode="auto">
                <a:xfrm>
                  <a:off x="2220" y="3005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35904" name="Line 382"/>
                <p:cNvSpPr>
                  <a:spLocks noChangeShapeType="1"/>
                </p:cNvSpPr>
                <p:nvPr/>
              </p:nvSpPr>
              <p:spPr bwMode="auto">
                <a:xfrm>
                  <a:off x="2220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05" name="Line 383"/>
                <p:cNvSpPr>
                  <a:spLocks noChangeShapeType="1"/>
                </p:cNvSpPr>
                <p:nvPr/>
              </p:nvSpPr>
              <p:spPr bwMode="auto">
                <a:xfrm>
                  <a:off x="2533" y="29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5906" name="Rectangle 384"/>
                <p:cNvSpPr>
                  <a:spLocks noChangeArrowheads="1"/>
                </p:cNvSpPr>
                <p:nvPr/>
              </p:nvSpPr>
              <p:spPr bwMode="auto">
                <a:xfrm>
                  <a:off x="2220" y="2998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 sz="2400" dirty="0"/>
                </a:p>
              </p:txBody>
            </p:sp>
            <p:sp>
              <p:nvSpPr>
                <p:cNvPr id="35907" name="Oval 385"/>
                <p:cNvSpPr>
                  <a:spLocks noChangeArrowheads="1"/>
                </p:cNvSpPr>
                <p:nvPr/>
              </p:nvSpPr>
              <p:spPr bwMode="auto">
                <a:xfrm>
                  <a:off x="2217" y="2939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grpSp>
              <p:nvGrpSpPr>
                <p:cNvPr id="35908" name="Group 386"/>
                <p:cNvGrpSpPr>
                  <a:grpSpLocks/>
                </p:cNvGrpSpPr>
                <p:nvPr/>
              </p:nvGrpSpPr>
              <p:grpSpPr bwMode="auto">
                <a:xfrm>
                  <a:off x="2269" y="2884"/>
                  <a:ext cx="224" cy="336"/>
                  <a:chOff x="2944" y="2425"/>
                  <a:chExt cx="227" cy="336"/>
                </a:xfrm>
              </p:grpSpPr>
              <p:sp>
                <p:nvSpPr>
                  <p:cNvPr id="35909" name="Rectangle 38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de-DE" altLang="de-DE"/>
                  </a:p>
                </p:txBody>
              </p:sp>
              <p:sp>
                <p:nvSpPr>
                  <p:cNvPr id="35910" name="Text Box 3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4" y="2425"/>
                    <a:ext cx="227" cy="33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de-DE" sz="2000" dirty="0"/>
                      <a:t>B</a:t>
                    </a:r>
                    <a:endParaRPr lang="en-US" altLang="de-DE" sz="2400" dirty="0"/>
                  </a:p>
                </p:txBody>
              </p:sp>
            </p:grpSp>
          </p:grpSp>
          <p:sp>
            <p:nvSpPr>
              <p:cNvPr id="35894" name="Freeform 389"/>
              <p:cNvSpPr>
                <a:spLocks/>
              </p:cNvSpPr>
              <p:nvPr/>
            </p:nvSpPr>
            <p:spPr bwMode="auto">
              <a:xfrm flipH="1">
                <a:off x="2505" y="2819"/>
                <a:ext cx="198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5" name="Freeform 390"/>
              <p:cNvSpPr>
                <a:spLocks/>
              </p:cNvSpPr>
              <p:nvPr/>
            </p:nvSpPr>
            <p:spPr bwMode="auto">
              <a:xfrm flipH="1" flipV="1">
                <a:off x="2484" y="3125"/>
                <a:ext cx="180" cy="141"/>
              </a:xfrm>
              <a:custGeom>
                <a:avLst/>
                <a:gdLst>
                  <a:gd name="T0" fmla="*/ 0 w 342"/>
                  <a:gd name="T1" fmla="*/ 2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6" name="Freeform 391"/>
              <p:cNvSpPr>
                <a:spLocks/>
              </p:cNvSpPr>
              <p:nvPr/>
            </p:nvSpPr>
            <p:spPr bwMode="auto">
              <a:xfrm flipV="1">
                <a:off x="2031" y="3107"/>
                <a:ext cx="204" cy="156"/>
              </a:xfrm>
              <a:custGeom>
                <a:avLst/>
                <a:gdLst>
                  <a:gd name="T0" fmla="*/ 0 w 342"/>
                  <a:gd name="T1" fmla="*/ 11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7" name="Freeform 392"/>
              <p:cNvSpPr>
                <a:spLocks/>
              </p:cNvSpPr>
              <p:nvPr/>
            </p:nvSpPr>
            <p:spPr bwMode="auto">
              <a:xfrm flipH="1" flipV="1">
                <a:off x="2400" y="3086"/>
                <a:ext cx="189" cy="153"/>
              </a:xfrm>
              <a:custGeom>
                <a:avLst/>
                <a:gdLst>
                  <a:gd name="T0" fmla="*/ 0 w 342"/>
                  <a:gd name="T1" fmla="*/ 8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8" name="Freeform 393"/>
              <p:cNvSpPr>
                <a:spLocks/>
              </p:cNvSpPr>
              <p:nvPr/>
            </p:nvSpPr>
            <p:spPr bwMode="auto">
              <a:xfrm flipH="1">
                <a:off x="2124" y="3083"/>
                <a:ext cx="174" cy="147"/>
              </a:xfrm>
              <a:custGeom>
                <a:avLst/>
                <a:gdLst>
                  <a:gd name="T0" fmla="*/ 0 w 342"/>
                  <a:gd name="T1" fmla="*/ 4 h 186"/>
                  <a:gd name="T2" fmla="*/ 1 w 342"/>
                  <a:gd name="T3" fmla="*/ 0 h 186"/>
                  <a:gd name="T4" fmla="*/ 0 60000 65536"/>
                  <a:gd name="T5" fmla="*/ 0 60000 65536"/>
                  <a:gd name="T6" fmla="*/ 0 w 342"/>
                  <a:gd name="T7" fmla="*/ 0 h 186"/>
                  <a:gd name="T8" fmla="*/ 342 w 342"/>
                  <a:gd name="T9" fmla="*/ 186 h 18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42" h="186">
                    <a:moveTo>
                      <a:pt x="0" y="186"/>
                    </a:moveTo>
                    <a:lnTo>
                      <a:pt x="34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99" name="Text Box 394"/>
              <p:cNvSpPr txBox="1">
                <a:spLocks noChangeArrowheads="1"/>
              </p:cNvSpPr>
              <p:nvPr/>
            </p:nvSpPr>
            <p:spPr bwMode="auto">
              <a:xfrm>
                <a:off x="1725" y="3612"/>
                <a:ext cx="1391" cy="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given these costs,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find new routing….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de-DE">
                    <a:solidFill>
                      <a:srgbClr val="000099"/>
                    </a:solidFill>
                    <a:latin typeface="Gill Sans MT" pitchFamily="34" charset="0"/>
                  </a:rPr>
                  <a:t>resulting in new costs</a:t>
                </a:r>
              </a:p>
            </p:txBody>
          </p:sp>
          <p:sp>
            <p:nvSpPr>
              <p:cNvPr id="35900" name="Line 395"/>
              <p:cNvSpPr>
                <a:spLocks noChangeShapeType="1"/>
              </p:cNvSpPr>
              <p:nvPr/>
            </p:nvSpPr>
            <p:spPr bwMode="auto">
              <a:xfrm flipV="1">
                <a:off x="2358" y="3407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01" name="Line 396"/>
              <p:cNvSpPr>
                <a:spLocks noChangeShapeType="1"/>
              </p:cNvSpPr>
              <p:nvPr/>
            </p:nvSpPr>
            <p:spPr bwMode="auto">
              <a:xfrm flipV="1">
                <a:off x="1938" y="3119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902" name="Line 397"/>
              <p:cNvSpPr>
                <a:spLocks noChangeShapeType="1"/>
              </p:cNvSpPr>
              <p:nvPr/>
            </p:nvSpPr>
            <p:spPr bwMode="auto">
              <a:xfrm flipV="1">
                <a:off x="2778" y="3122"/>
                <a:ext cx="0" cy="15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80" name="Freeform 398"/>
            <p:cNvSpPr>
              <a:spLocks/>
            </p:cNvSpPr>
            <p:nvPr/>
          </p:nvSpPr>
          <p:spPr bwMode="auto">
            <a:xfrm>
              <a:off x="7366000" y="4397375"/>
              <a:ext cx="1193800" cy="866775"/>
            </a:xfrm>
            <a:custGeom>
              <a:avLst/>
              <a:gdLst>
                <a:gd name="T0" fmla="*/ 2147483647 w 752"/>
                <a:gd name="T1" fmla="*/ 2147483647 h 546"/>
                <a:gd name="T2" fmla="*/ 2147483647 w 752"/>
                <a:gd name="T3" fmla="*/ 2147483647 h 546"/>
                <a:gd name="T4" fmla="*/ 0 w 752"/>
                <a:gd name="T5" fmla="*/ 2147483647 h 546"/>
                <a:gd name="T6" fmla="*/ 2147483647 w 752"/>
                <a:gd name="T7" fmla="*/ 0 h 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2"/>
                <a:gd name="T13" fmla="*/ 0 h 546"/>
                <a:gd name="T14" fmla="*/ 752 w 752"/>
                <a:gd name="T15" fmla="*/ 546 h 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2" h="546">
                  <a:moveTo>
                    <a:pt x="752" y="264"/>
                  </a:moveTo>
                  <a:lnTo>
                    <a:pt x="383" y="546"/>
                  </a:lnTo>
                  <a:lnTo>
                    <a:pt x="0" y="248"/>
                  </a:lnTo>
                  <a:lnTo>
                    <a:pt x="383" y="0"/>
                  </a:lnTo>
                </a:path>
              </a:pathLst>
            </a:custGeom>
            <a:noFill/>
            <a:ln w="571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de-DE"/>
            </a:p>
          </p:txBody>
        </p:sp>
        <p:grpSp>
          <p:nvGrpSpPr>
            <p:cNvPr id="35881" name="Group 399"/>
            <p:cNvGrpSpPr>
              <a:grpSpLocks/>
            </p:cNvGrpSpPr>
            <p:nvPr/>
          </p:nvGrpSpPr>
          <p:grpSpPr bwMode="auto">
            <a:xfrm>
              <a:off x="7189790" y="4383086"/>
              <a:ext cx="1433514" cy="1073149"/>
              <a:chOff x="1869" y="2772"/>
              <a:chExt cx="903" cy="676"/>
            </a:xfrm>
          </p:grpSpPr>
          <p:sp>
            <p:nvSpPr>
              <p:cNvPr id="35882" name="Text Box 400"/>
              <p:cNvSpPr txBox="1">
                <a:spLocks noChangeArrowheads="1"/>
              </p:cNvSpPr>
              <p:nvPr/>
            </p:nvSpPr>
            <p:spPr bwMode="auto">
              <a:xfrm>
                <a:off x="1869" y="2772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2+e</a:t>
                </a:r>
              </a:p>
            </p:txBody>
          </p:sp>
          <p:sp>
            <p:nvSpPr>
              <p:cNvPr id="35883" name="Text Box 401"/>
              <p:cNvSpPr txBox="1">
                <a:spLocks noChangeArrowheads="1"/>
              </p:cNvSpPr>
              <p:nvPr/>
            </p:nvSpPr>
            <p:spPr bwMode="auto">
              <a:xfrm>
                <a:off x="2593" y="279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884" name="Text Box 402"/>
              <p:cNvSpPr txBox="1">
                <a:spLocks noChangeArrowheads="1"/>
              </p:cNvSpPr>
              <p:nvPr/>
            </p:nvSpPr>
            <p:spPr bwMode="auto">
              <a:xfrm>
                <a:off x="2501" y="3189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885" name="Text Box 403"/>
              <p:cNvSpPr txBox="1">
                <a:spLocks noChangeArrowheads="1"/>
              </p:cNvSpPr>
              <p:nvPr/>
            </p:nvSpPr>
            <p:spPr bwMode="auto">
              <a:xfrm>
                <a:off x="1987" y="315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0</a:t>
                </a:r>
              </a:p>
            </p:txBody>
          </p:sp>
          <p:sp>
            <p:nvSpPr>
              <p:cNvPr id="35886" name="Text Box 404"/>
              <p:cNvSpPr txBox="1">
                <a:spLocks noChangeArrowheads="1"/>
              </p:cNvSpPr>
              <p:nvPr/>
            </p:nvSpPr>
            <p:spPr bwMode="auto">
              <a:xfrm>
                <a:off x="2134" y="3009"/>
                <a:ext cx="307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1+e</a:t>
                </a:r>
              </a:p>
            </p:txBody>
          </p:sp>
          <p:sp>
            <p:nvSpPr>
              <p:cNvPr id="35887" name="Text Box 405"/>
              <p:cNvSpPr txBox="1">
                <a:spLocks noChangeArrowheads="1"/>
              </p:cNvSpPr>
              <p:nvPr/>
            </p:nvSpPr>
            <p:spPr bwMode="auto">
              <a:xfrm>
                <a:off x="2380" y="3003"/>
                <a:ext cx="179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400" dirty="0"/>
                  <a:t>1</a:t>
                </a:r>
              </a:p>
            </p:txBody>
          </p:sp>
        </p:grpSp>
      </p:grpSp>
      <p:sp>
        <p:nvSpPr>
          <p:cNvPr id="369" name="Textfeld 368"/>
          <p:cNvSpPr txBox="1"/>
          <p:nvPr/>
        </p:nvSpPr>
        <p:spPr>
          <a:xfrm>
            <a:off x="6777830" y="1220789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 err="1"/>
              <a:t>Example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endParaRPr lang="de-DE" sz="1200" dirty="0"/>
          </a:p>
          <a:p>
            <a:pPr>
              <a:defRPr/>
            </a:pPr>
            <a:r>
              <a:rPr lang="de-DE" sz="1200" dirty="0"/>
              <a:t>J. 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237" name="Datumsplatzhalter 2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238" name="Fußzeilenplatzhalter 2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  <p:bldP spid="36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 – Bellman Ford </a:t>
            </a:r>
            <a:r>
              <a:rPr lang="en-US" dirty="0" err="1" smtClean="0"/>
              <a:t>Gleichung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dirty="0" err="1" smtClean="0"/>
              <a:t>Bereits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ARPANet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„RIP“ </a:t>
            </a:r>
            <a:r>
              <a:rPr lang="en-US" dirty="0" err="1" smtClean="0"/>
              <a:t>genutzt</a:t>
            </a:r>
            <a:endParaRPr lang="en-US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dirty="0" err="1" smtClean="0"/>
              <a:t>Idee</a:t>
            </a:r>
            <a:r>
              <a:rPr lang="en-US" dirty="0" smtClean="0"/>
              <a:t>: </a:t>
            </a:r>
            <a:r>
              <a:rPr lang="en-US" dirty="0" err="1" smtClean="0"/>
              <a:t>Dynamische</a:t>
            </a:r>
            <a:r>
              <a:rPr lang="en-US" dirty="0" smtClean="0"/>
              <a:t> </a:t>
            </a:r>
            <a:r>
              <a:rPr lang="en-US" dirty="0" err="1" smtClean="0"/>
              <a:t>Programmierung</a:t>
            </a:r>
            <a:endParaRPr lang="en-US" dirty="0" smtClean="0"/>
          </a:p>
          <a:p>
            <a:pPr>
              <a:buFont typeface="Wingdings" pitchFamily="2" charset="2"/>
              <a:buChar char="§"/>
              <a:defRPr/>
            </a:pPr>
            <a:r>
              <a:rPr lang="en-US" dirty="0" err="1" smtClean="0"/>
              <a:t>Ansatz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let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    </a:t>
            </a:r>
            <a:r>
              <a:rPr lang="en-US" dirty="0" err="1" smtClean="0"/>
              <a:t>dx</a:t>
            </a:r>
            <a:r>
              <a:rPr lang="en-US" dirty="0" smtClean="0"/>
              <a:t>(y) := cost of least-cost path from x to y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then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    </a:t>
            </a:r>
            <a:r>
              <a:rPr lang="en-US" dirty="0" err="1" smtClean="0"/>
              <a:t>dx</a:t>
            </a:r>
            <a:r>
              <a:rPr lang="en-US" dirty="0" smtClean="0"/>
              <a:t>(y) := </a:t>
            </a:r>
            <a:r>
              <a:rPr lang="en-US" dirty="0" err="1" smtClean="0"/>
              <a:t>minv</a:t>
            </a:r>
            <a:r>
              <a:rPr lang="en-US" dirty="0" smtClean="0"/>
              <a:t> { c(</a:t>
            </a:r>
            <a:r>
              <a:rPr lang="en-US" dirty="0" err="1" smtClean="0"/>
              <a:t>x,v</a:t>
            </a:r>
            <a:r>
              <a:rPr lang="en-US" dirty="0" smtClean="0"/>
              <a:t>) + </a:t>
            </a:r>
            <a:r>
              <a:rPr lang="en-US" dirty="0" err="1" smtClean="0"/>
              <a:t>dv</a:t>
            </a:r>
            <a:r>
              <a:rPr lang="en-US" dirty="0" smtClean="0"/>
              <a:t>(y) }</a:t>
            </a:r>
          </a:p>
        </p:txBody>
      </p:sp>
      <p:sp>
        <p:nvSpPr>
          <p:cNvPr id="3686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B57D059-444E-49F0-9187-07BA88B1C926}" type="slidenum">
              <a:rPr lang="de-DE" smtClean="0"/>
              <a:pPr/>
              <a:t>31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  <p:sp>
        <p:nvSpPr>
          <p:cNvPr id="7" name="Textfeld 6"/>
          <p:cNvSpPr txBox="1"/>
          <p:nvPr/>
        </p:nvSpPr>
        <p:spPr>
          <a:xfrm>
            <a:off x="4547802" y="3312467"/>
            <a:ext cx="4375237" cy="15542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Notation:</a:t>
            </a:r>
          </a:p>
          <a:p>
            <a:pPr lvl="1"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 err="1">
                <a:solidFill>
                  <a:schemeClr val="accent2"/>
                </a:solidFill>
                <a:latin typeface="+mj-lt"/>
              </a:rPr>
              <a:t>minv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: taken over all neighbors v of x.</a:t>
            </a:r>
          </a:p>
          <a:p>
            <a:pPr lvl="1"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c(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x,v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): cost to neighbor v.</a:t>
            </a:r>
          </a:p>
          <a:p>
            <a:pPr lvl="1" indent="-217728" defTabSz="921715">
              <a:spcBef>
                <a:spcPts val="605"/>
              </a:spcBef>
              <a:buFont typeface="Wingdings" pitchFamily="2" charset="2"/>
              <a:buChar char="§"/>
              <a:defRPr/>
            </a:pPr>
            <a:r>
              <a:rPr lang="en-US" dirty="0" err="1">
                <a:solidFill>
                  <a:schemeClr val="accent2"/>
                </a:solidFill>
                <a:latin typeface="+mj-lt"/>
              </a:rPr>
              <a:t>dv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(y): cost from neighbor v to </a:t>
            </a:r>
            <a:r>
              <a:rPr lang="en-US" dirty="0" smtClean="0">
                <a:solidFill>
                  <a:schemeClr val="accent2"/>
                </a:solidFill>
                <a:latin typeface="+mj-lt"/>
              </a:rPr>
              <a:t>node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y.</a:t>
            </a:r>
          </a:p>
          <a:p>
            <a:pPr marL="216000" indent="-216000">
              <a:spcAft>
                <a:spcPts val="420"/>
              </a:spcAft>
              <a:buFont typeface="Calibri" panose="020F0502020204030204" pitchFamily="34" charset="0"/>
              <a:buChar char="−"/>
            </a:pPr>
            <a:endParaRPr lang="de-DE" sz="1400" dirty="0" err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Bellman-</a:t>
            </a:r>
            <a:r>
              <a:rPr lang="en-US" dirty="0" err="1" smtClean="0"/>
              <a:t>ForD</a:t>
            </a:r>
            <a:r>
              <a:rPr lang="en-US" dirty="0" smtClean="0"/>
              <a:t>-</a:t>
            </a:r>
            <a:r>
              <a:rPr lang="en-US" dirty="0" err="1" smtClean="0"/>
              <a:t>Gleichung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3789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53B8B5-918A-4048-8BB7-C08B93A0B2EE}" type="slidenum">
              <a:rPr lang="de-DE" smtClean="0"/>
              <a:pPr/>
              <a:t>32</a:t>
            </a:fld>
            <a:endParaRPr lang="de-DE" smtClean="0"/>
          </a:p>
        </p:txBody>
      </p:sp>
      <p:grpSp>
        <p:nvGrpSpPr>
          <p:cNvPr id="37893" name="Group 3"/>
          <p:cNvGrpSpPr>
            <a:grpSpLocks/>
          </p:cNvGrpSpPr>
          <p:nvPr/>
        </p:nvGrpSpPr>
        <p:grpSpPr bwMode="auto">
          <a:xfrm>
            <a:off x="472054" y="1068160"/>
            <a:ext cx="3432604" cy="1758488"/>
            <a:chOff x="3162" y="1071"/>
            <a:chExt cx="2250" cy="1582"/>
          </a:xfrm>
        </p:grpSpPr>
        <p:sp>
          <p:nvSpPr>
            <p:cNvPr id="37898" name="Freeform 4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899" name="Freeform 5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0" name="Oval 6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01" name="Line 7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2" name="Line 8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3" name="Rectangle 9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04" name="Oval 10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05" name="Oval 11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06" name="Line 12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7" name="Line 13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8" name="Rectangle 14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09" name="Oval 15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0" name="Oval 16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1" name="Line 17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2" name="Line 18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3" name="Rectangle 19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14" name="Oval 20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5" name="Oval 21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16" name="Line 22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7" name="Line 23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18" name="Rectangle 24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19" name="Oval 25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0" name="Oval 26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1" name="Line 27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2" name="Line 28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3" name="Rectangle 29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24" name="Oval 30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5" name="Oval 31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26" name="Line 32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7" name="Line 33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28" name="Rectangle 34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/>
            </a:p>
          </p:txBody>
        </p:sp>
        <p:sp>
          <p:nvSpPr>
            <p:cNvPr id="37929" name="Oval 35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37930" name="Freeform 36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1" name="Freeform 37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2" name="Freeform 38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7 h 174"/>
                <a:gd name="T2" fmla="*/ 37719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3" name="Freeform 39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4" name="Freeform 40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5" name="Freeform 41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6" name="Freeform 42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7" name="Freeform 43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38" name="Freeform 44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37939" name="Group 45"/>
            <p:cNvGrpSpPr>
              <a:grpSpLocks/>
            </p:cNvGrpSpPr>
            <p:nvPr/>
          </p:nvGrpSpPr>
          <p:grpSpPr bwMode="auto">
            <a:xfrm>
              <a:off x="3283" y="1744"/>
              <a:ext cx="216" cy="363"/>
              <a:chOff x="2948" y="2425"/>
              <a:chExt cx="219" cy="363"/>
            </a:xfrm>
          </p:grpSpPr>
          <p:sp>
            <p:nvSpPr>
              <p:cNvPr id="37965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6" name="Text Box 47"/>
              <p:cNvSpPr txBox="1">
                <a:spLocks noChangeArrowheads="1"/>
              </p:cNvSpPr>
              <p:nvPr/>
            </p:nvSpPr>
            <p:spPr bwMode="auto">
              <a:xfrm>
                <a:off x="2948" y="2425"/>
                <a:ext cx="219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u</a:t>
                </a:r>
                <a:endParaRPr lang="en-US" altLang="de-DE" sz="2400" dirty="0"/>
              </a:p>
            </p:txBody>
          </p:sp>
        </p:grpSp>
        <p:grpSp>
          <p:nvGrpSpPr>
            <p:cNvPr id="37940" name="Group 48"/>
            <p:cNvGrpSpPr>
              <a:grpSpLocks/>
            </p:cNvGrpSpPr>
            <p:nvPr/>
          </p:nvGrpSpPr>
          <p:grpSpPr bwMode="auto">
            <a:xfrm>
              <a:off x="4458" y="2128"/>
              <a:ext cx="207" cy="363"/>
              <a:chOff x="2953" y="2425"/>
              <a:chExt cx="210" cy="363"/>
            </a:xfrm>
          </p:grpSpPr>
          <p:sp>
            <p:nvSpPr>
              <p:cNvPr id="37963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4" name="Text Box 50"/>
              <p:cNvSpPr txBox="1">
                <a:spLocks noChangeArrowheads="1"/>
              </p:cNvSpPr>
              <p:nvPr/>
            </p:nvSpPr>
            <p:spPr bwMode="auto">
              <a:xfrm>
                <a:off x="2953" y="2425"/>
                <a:ext cx="21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y</a:t>
                </a:r>
                <a:endParaRPr lang="en-US" altLang="de-DE" sz="2400" dirty="0"/>
              </a:p>
            </p:txBody>
          </p:sp>
        </p:grpSp>
        <p:grpSp>
          <p:nvGrpSpPr>
            <p:cNvPr id="37941" name="Group 51"/>
            <p:cNvGrpSpPr>
              <a:grpSpLocks/>
            </p:cNvGrpSpPr>
            <p:nvPr/>
          </p:nvGrpSpPr>
          <p:grpSpPr bwMode="auto">
            <a:xfrm>
              <a:off x="3767" y="2095"/>
              <a:ext cx="224" cy="419"/>
              <a:chOff x="2945" y="2395"/>
              <a:chExt cx="225" cy="419"/>
            </a:xfrm>
          </p:grpSpPr>
          <p:sp>
            <p:nvSpPr>
              <p:cNvPr id="37961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2" name="Text Box 53"/>
              <p:cNvSpPr txBox="1">
                <a:spLocks noChangeArrowheads="1"/>
              </p:cNvSpPr>
              <p:nvPr/>
            </p:nvSpPr>
            <p:spPr bwMode="auto">
              <a:xfrm>
                <a:off x="2945" y="2395"/>
                <a:ext cx="225" cy="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400" dirty="0"/>
                  <a:t>x</a:t>
                </a:r>
              </a:p>
            </p:txBody>
          </p:sp>
        </p:grpSp>
        <p:grpSp>
          <p:nvGrpSpPr>
            <p:cNvPr id="37942" name="Group 54"/>
            <p:cNvGrpSpPr>
              <a:grpSpLocks/>
            </p:cNvGrpSpPr>
            <p:nvPr/>
          </p:nvGrpSpPr>
          <p:grpSpPr bwMode="auto">
            <a:xfrm>
              <a:off x="4433" y="1438"/>
              <a:ext cx="245" cy="363"/>
              <a:chOff x="2934" y="2425"/>
              <a:chExt cx="248" cy="363"/>
            </a:xfrm>
          </p:grpSpPr>
          <p:sp>
            <p:nvSpPr>
              <p:cNvPr id="37959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60" name="Text Box 56"/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8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w</a:t>
                </a:r>
                <a:endParaRPr lang="en-US" altLang="de-DE" sz="2400" dirty="0"/>
              </a:p>
            </p:txBody>
          </p:sp>
        </p:grpSp>
        <p:grpSp>
          <p:nvGrpSpPr>
            <p:cNvPr id="37943" name="Group 57"/>
            <p:cNvGrpSpPr>
              <a:grpSpLocks/>
            </p:cNvGrpSpPr>
            <p:nvPr/>
          </p:nvGrpSpPr>
          <p:grpSpPr bwMode="auto">
            <a:xfrm>
              <a:off x="3768" y="1438"/>
              <a:ext cx="207" cy="363"/>
              <a:chOff x="2953" y="2425"/>
              <a:chExt cx="210" cy="363"/>
            </a:xfrm>
          </p:grpSpPr>
          <p:sp>
            <p:nvSpPr>
              <p:cNvPr id="37957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58" name="Text Box 59"/>
              <p:cNvSpPr txBox="1">
                <a:spLocks noChangeArrowheads="1"/>
              </p:cNvSpPr>
              <p:nvPr/>
            </p:nvSpPr>
            <p:spPr bwMode="auto">
              <a:xfrm>
                <a:off x="2953" y="2425"/>
                <a:ext cx="210" cy="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/>
                  <a:t>v</a:t>
                </a:r>
                <a:endParaRPr lang="en-US" altLang="de-DE" sz="2400" dirty="0"/>
              </a:p>
            </p:txBody>
          </p:sp>
        </p:grpSp>
        <p:grpSp>
          <p:nvGrpSpPr>
            <p:cNvPr id="37944" name="Group 60"/>
            <p:cNvGrpSpPr>
              <a:grpSpLocks/>
            </p:cNvGrpSpPr>
            <p:nvPr/>
          </p:nvGrpSpPr>
          <p:grpSpPr bwMode="auto">
            <a:xfrm>
              <a:off x="5021" y="1756"/>
              <a:ext cx="224" cy="419"/>
              <a:chOff x="2943" y="2395"/>
              <a:chExt cx="226" cy="419"/>
            </a:xfrm>
          </p:grpSpPr>
          <p:sp>
            <p:nvSpPr>
              <p:cNvPr id="37955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37956" name="Text Box 62"/>
              <p:cNvSpPr txBox="1">
                <a:spLocks noChangeArrowheads="1"/>
              </p:cNvSpPr>
              <p:nvPr/>
            </p:nvSpPr>
            <p:spPr bwMode="auto">
              <a:xfrm>
                <a:off x="2943" y="2395"/>
                <a:ext cx="226" cy="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400" dirty="0"/>
                  <a:t>z</a:t>
                </a:r>
              </a:p>
            </p:txBody>
          </p:sp>
        </p:grpSp>
        <p:sp>
          <p:nvSpPr>
            <p:cNvPr id="37945" name="Text Box 63"/>
            <p:cNvSpPr txBox="1">
              <a:spLocks noChangeArrowheads="1"/>
            </p:cNvSpPr>
            <p:nvPr/>
          </p:nvSpPr>
          <p:spPr bwMode="auto">
            <a:xfrm>
              <a:off x="3488" y="1568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7946" name="Text Box 64"/>
            <p:cNvSpPr txBox="1">
              <a:spLocks noChangeArrowheads="1"/>
            </p:cNvSpPr>
            <p:nvPr/>
          </p:nvSpPr>
          <p:spPr bwMode="auto">
            <a:xfrm>
              <a:off x="3836" y="1787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7947" name="Text Box 65"/>
            <p:cNvSpPr txBox="1">
              <a:spLocks noChangeArrowheads="1"/>
            </p:cNvSpPr>
            <p:nvPr/>
          </p:nvSpPr>
          <p:spPr bwMode="auto">
            <a:xfrm>
              <a:off x="3401" y="2000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1</a:t>
              </a:r>
              <a:endParaRPr lang="en-US" altLang="de-DE" sz="2400" dirty="0"/>
            </a:p>
          </p:txBody>
        </p:sp>
        <p:sp>
          <p:nvSpPr>
            <p:cNvPr id="37948" name="Text Box 66"/>
            <p:cNvSpPr txBox="1">
              <a:spLocks noChangeArrowheads="1"/>
            </p:cNvSpPr>
            <p:nvPr/>
          </p:nvSpPr>
          <p:spPr bwMode="auto">
            <a:xfrm>
              <a:off x="4220" y="1880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7949" name="Text Box 67"/>
            <p:cNvSpPr txBox="1">
              <a:spLocks noChangeArrowheads="1"/>
            </p:cNvSpPr>
            <p:nvPr/>
          </p:nvSpPr>
          <p:spPr bwMode="auto">
            <a:xfrm>
              <a:off x="4157" y="2234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1</a:t>
              </a:r>
              <a:endParaRPr lang="en-US" altLang="de-DE" sz="2400" dirty="0"/>
            </a:p>
          </p:txBody>
        </p:sp>
        <p:sp>
          <p:nvSpPr>
            <p:cNvPr id="37950" name="Text Box 68"/>
            <p:cNvSpPr txBox="1">
              <a:spLocks noChangeArrowheads="1"/>
            </p:cNvSpPr>
            <p:nvPr/>
          </p:nvSpPr>
          <p:spPr bwMode="auto">
            <a:xfrm>
              <a:off x="4517" y="1805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1</a:t>
              </a:r>
              <a:endParaRPr lang="en-US" altLang="de-DE" sz="2400" dirty="0"/>
            </a:p>
          </p:txBody>
        </p:sp>
        <p:sp>
          <p:nvSpPr>
            <p:cNvPr id="37951" name="Text Box 69"/>
            <p:cNvSpPr txBox="1">
              <a:spLocks noChangeArrowheads="1"/>
            </p:cNvSpPr>
            <p:nvPr/>
          </p:nvSpPr>
          <p:spPr bwMode="auto">
            <a:xfrm>
              <a:off x="4877" y="2069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2</a:t>
              </a:r>
              <a:endParaRPr lang="en-US" altLang="de-DE" sz="2400" dirty="0"/>
            </a:p>
          </p:txBody>
        </p:sp>
        <p:sp>
          <p:nvSpPr>
            <p:cNvPr id="37952" name="Text Box 70"/>
            <p:cNvSpPr txBox="1">
              <a:spLocks noChangeArrowheads="1"/>
            </p:cNvSpPr>
            <p:nvPr/>
          </p:nvSpPr>
          <p:spPr bwMode="auto">
            <a:xfrm>
              <a:off x="4850" y="1532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5</a:t>
              </a:r>
              <a:endParaRPr lang="en-US" altLang="de-DE" sz="2400" dirty="0"/>
            </a:p>
          </p:txBody>
        </p:sp>
        <p:sp>
          <p:nvSpPr>
            <p:cNvPr id="37953" name="Text Box 71"/>
            <p:cNvSpPr txBox="1">
              <a:spLocks noChangeArrowheads="1"/>
            </p:cNvSpPr>
            <p:nvPr/>
          </p:nvSpPr>
          <p:spPr bwMode="auto">
            <a:xfrm>
              <a:off x="4115" y="1382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3</a:t>
              </a:r>
              <a:endParaRPr lang="en-US" altLang="de-DE" sz="2400" dirty="0"/>
            </a:p>
          </p:txBody>
        </p:sp>
        <p:sp>
          <p:nvSpPr>
            <p:cNvPr id="37954" name="Text Box 72"/>
            <p:cNvSpPr txBox="1">
              <a:spLocks noChangeArrowheads="1"/>
            </p:cNvSpPr>
            <p:nvPr/>
          </p:nvSpPr>
          <p:spPr bwMode="auto">
            <a:xfrm>
              <a:off x="3764" y="1115"/>
              <a:ext cx="207" cy="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/>
                <a:t>5</a:t>
              </a:r>
              <a:endParaRPr lang="en-US" altLang="de-DE" sz="2400" dirty="0"/>
            </a:p>
          </p:txBody>
        </p:sp>
      </p:grpSp>
      <p:sp>
        <p:nvSpPr>
          <p:cNvPr id="76" name="Text Box 73"/>
          <p:cNvSpPr txBox="1">
            <a:spLocks noChangeArrowheads="1"/>
          </p:cNvSpPr>
          <p:nvPr/>
        </p:nvSpPr>
        <p:spPr bwMode="auto">
          <a:xfrm>
            <a:off x="3374777" y="1278192"/>
            <a:ext cx="47468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Offensichtlich: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dv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= 5,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dx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= 3,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dw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= 3</a:t>
            </a: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4315682" y="2089513"/>
            <a:ext cx="294664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du(z) = min { c(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u,v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) +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dv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c(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u,x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) +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dx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c(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u,w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) + </a:t>
            </a:r>
            <a:r>
              <a:rPr lang="de-DE" dirty="0" err="1">
                <a:solidFill>
                  <a:schemeClr val="accent2"/>
                </a:solidFill>
                <a:latin typeface="+mj-lt"/>
              </a:rPr>
              <a:t>dw</a:t>
            </a:r>
            <a:r>
              <a:rPr lang="de-DE" dirty="0">
                <a:solidFill>
                  <a:schemeClr val="accent2"/>
                </a:solidFill>
                <a:latin typeface="+mj-lt"/>
              </a:rPr>
              <a:t>(z) }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= min {2 + 5,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1 + 3,</a:t>
            </a:r>
          </a:p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                    5 + 3}  = 4</a:t>
            </a:r>
          </a:p>
        </p:txBody>
      </p:sp>
      <p:sp>
        <p:nvSpPr>
          <p:cNvPr id="78" name="Text Box 75"/>
          <p:cNvSpPr txBox="1">
            <a:spLocks noChangeArrowheads="1"/>
          </p:cNvSpPr>
          <p:nvPr/>
        </p:nvSpPr>
        <p:spPr bwMode="auto">
          <a:xfrm>
            <a:off x="651274" y="4137074"/>
            <a:ext cx="6391493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Der Nachbarknoten mit dem kleinsten Kostenwert wird der</a:t>
            </a:r>
          </a:p>
          <a:p>
            <a:pPr>
              <a:lnSpc>
                <a:spcPct val="85000"/>
              </a:lnSpc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Next-Hop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des 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kürzesten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Pfads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der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“Forwarding”-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Tabelle</a:t>
            </a:r>
            <a:endParaRPr lang="de-DE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3918837" y="1766665"/>
            <a:ext cx="175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accent2"/>
                </a:solidFill>
                <a:latin typeface="+mj-lt"/>
              </a:rPr>
              <a:t>B-F-Gleichung:</a:t>
            </a:r>
          </a:p>
        </p:txBody>
      </p:sp>
      <p:sp>
        <p:nvSpPr>
          <p:cNvPr id="80" name="Datumsplatzhalter 7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81" name="Fußzeilenplatzhalter 8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 – Bellman-Ford-</a:t>
            </a:r>
            <a:r>
              <a:rPr lang="en-US" dirty="0" err="1" smtClean="0"/>
              <a:t>Gleichung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de-DE" sz="1600" dirty="0" err="1" smtClean="0"/>
              <a:t>Dx</a:t>
            </a:r>
            <a:r>
              <a:rPr lang="de-DE" sz="1600" dirty="0" smtClean="0"/>
              <a:t>(y) = geschätzte Kosten von x nach y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x verwaltet Distanz-Vektor </a:t>
            </a:r>
            <a:r>
              <a:rPr lang="de-DE" sz="1600" dirty="0" err="1" smtClean="0"/>
              <a:t>Dx</a:t>
            </a:r>
            <a:r>
              <a:rPr lang="de-DE" sz="1600" dirty="0" smtClean="0"/>
              <a:t> = [</a:t>
            </a:r>
            <a:r>
              <a:rPr lang="de-DE" sz="1600" dirty="0" err="1" smtClean="0"/>
              <a:t>Dx</a:t>
            </a:r>
            <a:r>
              <a:rPr lang="de-DE" sz="1600" dirty="0" smtClean="0"/>
              <a:t>(y): y ∊ N]</a:t>
            </a:r>
          </a:p>
          <a:p>
            <a:pPr>
              <a:buNone/>
              <a:defRPr/>
            </a:pPr>
            <a:r>
              <a:rPr lang="de-DE" sz="1600" dirty="0" smtClean="0"/>
              <a:t>Knoten x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kennt die Kosten zu jedem Nachbar v: c(x, v)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verwaltet für jeden Nachbarn v einen Distanz-Vektor </a:t>
            </a:r>
            <a:r>
              <a:rPr lang="de-DE" sz="1600" dirty="0" err="1" smtClean="0"/>
              <a:t>Dv</a:t>
            </a:r>
            <a:r>
              <a:rPr lang="de-DE" sz="1600" dirty="0" smtClean="0"/>
              <a:t> = [</a:t>
            </a:r>
            <a:r>
              <a:rPr lang="de-DE" sz="1600" dirty="0" err="1" smtClean="0"/>
              <a:t>Dv</a:t>
            </a:r>
            <a:r>
              <a:rPr lang="de-DE" sz="1600" dirty="0" smtClean="0"/>
              <a:t>(y): y ∊ N]</a:t>
            </a:r>
          </a:p>
          <a:p>
            <a:pPr>
              <a:buNone/>
              <a:defRPr/>
            </a:pPr>
            <a:r>
              <a:rPr lang="de-DE" sz="1600" dirty="0" smtClean="0"/>
              <a:t>Idee: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Jeder Knoten sendet seinen </a:t>
            </a:r>
            <a:r>
              <a:rPr lang="de-DE" sz="1600" dirty="0" err="1" smtClean="0"/>
              <a:t>Dx</a:t>
            </a:r>
            <a:r>
              <a:rPr lang="de-DE" sz="1600" dirty="0" smtClean="0"/>
              <a:t> regelmäßig an seine Nachbarn.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Wenn x von seinem Nachbarn einen neuen Distanz-Vektor erhält, aktualisiert er seinen: </a:t>
            </a:r>
            <a:r>
              <a:rPr lang="de-DE" sz="1600" dirty="0" err="1" smtClean="0"/>
              <a:t>Dx</a:t>
            </a:r>
            <a:r>
              <a:rPr lang="de-DE" sz="1600" dirty="0" smtClean="0"/>
              <a:t>(y) ← </a:t>
            </a:r>
            <a:r>
              <a:rPr lang="de-DE" sz="1600" dirty="0" err="1" smtClean="0"/>
              <a:t>minv</a:t>
            </a:r>
            <a:r>
              <a:rPr lang="de-DE" sz="1600" dirty="0" smtClean="0"/>
              <a:t>{c(</a:t>
            </a:r>
            <a:r>
              <a:rPr lang="de-DE" sz="1600" dirty="0" err="1" smtClean="0"/>
              <a:t>x,v</a:t>
            </a:r>
            <a:r>
              <a:rPr lang="de-DE" sz="1600" dirty="0" smtClean="0"/>
              <a:t>) + </a:t>
            </a:r>
            <a:r>
              <a:rPr lang="de-DE" sz="1600" dirty="0" err="1" smtClean="0"/>
              <a:t>Dv</a:t>
            </a:r>
            <a:r>
              <a:rPr lang="de-DE" sz="1600" dirty="0" smtClean="0"/>
              <a:t>(y)} 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node</a:t>
            </a:r>
            <a:r>
              <a:rPr lang="de-DE" sz="1600" dirty="0" smtClean="0"/>
              <a:t> y ∊ 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Normalerweise konvergiert </a:t>
            </a:r>
            <a:r>
              <a:rPr lang="de-DE" sz="1600" dirty="0" err="1" smtClean="0"/>
              <a:t>Dx</a:t>
            </a:r>
            <a:r>
              <a:rPr lang="de-DE" sz="1600" dirty="0" smtClean="0"/>
              <a:t>(y) zu den tatsächlich niedrigsten Kosten </a:t>
            </a:r>
            <a:r>
              <a:rPr lang="de-DE" sz="1600" dirty="0" err="1" smtClean="0"/>
              <a:t>dx</a:t>
            </a:r>
            <a:r>
              <a:rPr lang="de-DE" sz="1600" dirty="0" smtClean="0"/>
              <a:t>(y).</a:t>
            </a:r>
          </a:p>
        </p:txBody>
      </p:sp>
      <p:sp>
        <p:nvSpPr>
          <p:cNvPr id="3891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0BDE2B2-09B5-46D2-9E87-F3E7F171C71C}" type="slidenum">
              <a:rPr lang="de-DE" smtClean="0"/>
              <a:pPr/>
              <a:t>33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39939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B11E91E-357A-4D98-AFCF-8ABA1A6E2ABB}" type="slidenum">
              <a:rPr lang="de-DE" smtClean="0"/>
              <a:pPr/>
              <a:t>34</a:t>
            </a:fld>
            <a:endParaRPr lang="de-DE" smtClean="0"/>
          </a:p>
        </p:txBody>
      </p:sp>
      <p:grpSp>
        <p:nvGrpSpPr>
          <p:cNvPr id="39940" name="Gruppieren 116"/>
          <p:cNvGrpSpPr>
            <a:grpSpLocks/>
          </p:cNvGrpSpPr>
          <p:nvPr/>
        </p:nvGrpSpPr>
        <p:grpSpPr bwMode="auto">
          <a:xfrm>
            <a:off x="873298" y="792187"/>
            <a:ext cx="7248697" cy="4270532"/>
            <a:chOff x="143346" y="-342563"/>
            <a:chExt cx="9035601" cy="7098307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1218960" y="1446942"/>
              <a:ext cx="0" cy="12208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913779" y="1676354"/>
              <a:ext cx="1372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218960" y="1213392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x   y   z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913779" y="1672364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913779" y="1975588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y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913779" y="2280806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218960" y="1672364"/>
              <a:ext cx="1005450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0  2   7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218960" y="2053389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537049" y="2053389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1829321" y="2053389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218960" y="2356613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1537049" y="2356613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1829321" y="2356613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 rot="16200000">
              <a:off x="2471934" y="1985712"/>
              <a:ext cx="894919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from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1352600" y="974014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 rot="16200000">
              <a:off x="338049" y="3769145"/>
              <a:ext cx="898141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+mn-lt"/>
                </a:rPr>
                <a:t>from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 rot="16200000">
              <a:off x="339659" y="5578509"/>
              <a:ext cx="894919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from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3277432" y="1446942"/>
              <a:ext cx="0" cy="12208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972251" y="1676354"/>
              <a:ext cx="13703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3277432" y="1291341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   y   z</a:t>
              </a: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972251" y="1672364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2972251" y="1975588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y</a:t>
              </a:r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972251" y="2280806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3297379" y="1672364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0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1218960" y="3200450"/>
              <a:ext cx="0" cy="12188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913779" y="3429863"/>
              <a:ext cx="1372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1218960" y="2889035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x   y   z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913779" y="3423878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913779" y="3729097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y</a:t>
              </a: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913779" y="4034314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524141" y="3367790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1829321" y="3367790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38" name="Text Box 37"/>
            <p:cNvSpPr txBox="1">
              <a:spLocks noChangeArrowheads="1"/>
            </p:cNvSpPr>
            <p:nvPr/>
          </p:nvSpPr>
          <p:spPr bwMode="auto">
            <a:xfrm>
              <a:off x="1218960" y="4110120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1537049" y="4110121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1829321" y="4110120"/>
              <a:ext cx="479765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1340632" y="2732421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1218960" y="5029765"/>
              <a:ext cx="0" cy="12188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913779" y="5257182"/>
              <a:ext cx="1372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4" name="Text Box 43"/>
            <p:cNvSpPr txBox="1">
              <a:spLocks noChangeArrowheads="1"/>
            </p:cNvSpPr>
            <p:nvPr/>
          </p:nvSpPr>
          <p:spPr bwMode="auto">
            <a:xfrm>
              <a:off x="1218960" y="4696341"/>
              <a:ext cx="100142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   y   z</a:t>
              </a:r>
            </a:p>
          </p:txBody>
        </p:sp>
        <p:sp>
          <p:nvSpPr>
            <p:cNvPr id="45" name="Text Box 44"/>
            <p:cNvSpPr txBox="1">
              <a:spLocks noChangeArrowheads="1"/>
            </p:cNvSpPr>
            <p:nvPr/>
          </p:nvSpPr>
          <p:spPr bwMode="auto">
            <a:xfrm>
              <a:off x="913779" y="5253194"/>
              <a:ext cx="35690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x</a:t>
              </a:r>
            </a:p>
          </p:txBody>
        </p:sp>
        <p:sp>
          <p:nvSpPr>
            <p:cNvPr id="46" name="Text Box 45"/>
            <p:cNvSpPr txBox="1">
              <a:spLocks noChangeArrowheads="1"/>
            </p:cNvSpPr>
            <p:nvPr/>
          </p:nvSpPr>
          <p:spPr bwMode="auto">
            <a:xfrm>
              <a:off x="913779" y="5558411"/>
              <a:ext cx="362946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y</a:t>
              </a:r>
            </a:p>
          </p:txBody>
        </p:sp>
        <p:sp>
          <p:nvSpPr>
            <p:cNvPr id="47" name="Text Box 46"/>
            <p:cNvSpPr txBox="1">
              <a:spLocks noChangeArrowheads="1"/>
            </p:cNvSpPr>
            <p:nvPr/>
          </p:nvSpPr>
          <p:spPr bwMode="auto">
            <a:xfrm>
              <a:off x="913779" y="5863629"/>
              <a:ext cx="346833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z</a:t>
              </a:r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1218960" y="5526180"/>
              <a:ext cx="991337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49" name="Text Box 48"/>
            <p:cNvSpPr txBox="1">
              <a:spLocks noChangeArrowheads="1"/>
            </p:cNvSpPr>
            <p:nvPr/>
          </p:nvSpPr>
          <p:spPr bwMode="auto">
            <a:xfrm>
              <a:off x="1537049" y="5522189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</p:txBody>
        </p:sp>
        <p:sp>
          <p:nvSpPr>
            <p:cNvPr id="50" name="Text Box 49"/>
            <p:cNvSpPr txBox="1">
              <a:spLocks noChangeArrowheads="1"/>
            </p:cNvSpPr>
            <p:nvPr/>
          </p:nvSpPr>
          <p:spPr bwMode="auto">
            <a:xfrm>
              <a:off x="1792426" y="5522189"/>
              <a:ext cx="479764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∞</a:t>
              </a:r>
            </a:p>
          </p:txBody>
        </p:sp>
        <p:sp>
          <p:nvSpPr>
            <p:cNvPr id="51" name="Text Box 50"/>
            <p:cNvSpPr txBox="1">
              <a:spLocks noChangeArrowheads="1"/>
            </p:cNvSpPr>
            <p:nvPr/>
          </p:nvSpPr>
          <p:spPr bwMode="auto">
            <a:xfrm>
              <a:off x="1218960" y="5939436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7</a:t>
              </a:r>
            </a:p>
          </p:txBody>
        </p:sp>
        <p:sp>
          <p:nvSpPr>
            <p:cNvPr id="52" name="Text Box 51"/>
            <p:cNvSpPr txBox="1">
              <a:spLocks noChangeArrowheads="1"/>
            </p:cNvSpPr>
            <p:nvPr/>
          </p:nvSpPr>
          <p:spPr bwMode="auto">
            <a:xfrm>
              <a:off x="1448343" y="5939436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1</a:t>
              </a:r>
            </a:p>
          </p:txBody>
        </p:sp>
        <p:sp>
          <p:nvSpPr>
            <p:cNvPr id="53" name="Text Box 52"/>
            <p:cNvSpPr txBox="1">
              <a:spLocks noChangeArrowheads="1"/>
            </p:cNvSpPr>
            <p:nvPr/>
          </p:nvSpPr>
          <p:spPr bwMode="auto">
            <a:xfrm>
              <a:off x="1802832" y="5943623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0</a:t>
              </a:r>
            </a:p>
          </p:txBody>
        </p:sp>
        <p:sp>
          <p:nvSpPr>
            <p:cNvPr id="54" name="Text Box 53"/>
            <p:cNvSpPr txBox="1">
              <a:spLocks noChangeArrowheads="1"/>
            </p:cNvSpPr>
            <p:nvPr/>
          </p:nvSpPr>
          <p:spPr bwMode="auto">
            <a:xfrm>
              <a:off x="1364568" y="4564678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55" name="Text Box 54"/>
            <p:cNvSpPr txBox="1">
              <a:spLocks noChangeArrowheads="1"/>
            </p:cNvSpPr>
            <p:nvPr/>
          </p:nvSpPr>
          <p:spPr bwMode="auto">
            <a:xfrm>
              <a:off x="1218960" y="3367790"/>
              <a:ext cx="1071917" cy="108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</a:t>
              </a:r>
            </a:p>
            <a:p>
              <a:pPr>
                <a:defRPr/>
              </a:pPr>
              <a:r>
                <a:rPr lang="en-US" dirty="0">
                  <a:latin typeface="+mn-lt"/>
                </a:rPr>
                <a:t>2   0   1</a:t>
              </a:r>
            </a:p>
          </p:txBody>
        </p:sp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1218960" y="5257181"/>
              <a:ext cx="1067134" cy="613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∞ </a:t>
              </a:r>
              <a:r>
                <a:rPr lang="en-US" dirty="0" smtClean="0">
                  <a:latin typeface="+mn-lt"/>
                </a:rPr>
                <a:t>∞∞</a:t>
              </a:r>
              <a:endParaRPr lang="en-US" dirty="0">
                <a:latin typeface="+mn-lt"/>
              </a:endParaRPr>
            </a:p>
          </p:txBody>
        </p:sp>
        <p:sp>
          <p:nvSpPr>
            <p:cNvPr id="57" name="Text Box 56"/>
            <p:cNvSpPr txBox="1">
              <a:spLocks noChangeArrowheads="1"/>
            </p:cNvSpPr>
            <p:nvPr/>
          </p:nvSpPr>
          <p:spPr bwMode="auto">
            <a:xfrm>
              <a:off x="3261475" y="2007506"/>
              <a:ext cx="1071917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2   0   1</a:t>
              </a:r>
            </a:p>
          </p:txBody>
        </p:sp>
        <p:sp>
          <p:nvSpPr>
            <p:cNvPr id="58" name="Text Box 57"/>
            <p:cNvSpPr txBox="1">
              <a:spLocks noChangeArrowheads="1"/>
            </p:cNvSpPr>
            <p:nvPr/>
          </p:nvSpPr>
          <p:spPr bwMode="auto">
            <a:xfrm>
              <a:off x="3261475" y="2322699"/>
              <a:ext cx="1071917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7   1   0</a:t>
              </a:r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2210297" y="1981573"/>
              <a:ext cx="686157" cy="15240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0" name="Line 59"/>
            <p:cNvSpPr>
              <a:spLocks noChangeShapeType="1"/>
            </p:cNvSpPr>
            <p:nvPr/>
          </p:nvSpPr>
          <p:spPr bwMode="auto">
            <a:xfrm>
              <a:off x="2134501" y="2057379"/>
              <a:ext cx="684163" cy="3123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1" name="Line 60"/>
            <p:cNvSpPr>
              <a:spLocks noChangeShapeType="1"/>
            </p:cNvSpPr>
            <p:nvPr/>
          </p:nvSpPr>
          <p:spPr bwMode="auto">
            <a:xfrm flipV="1">
              <a:off x="2134501" y="2514208"/>
              <a:ext cx="761954" cy="12966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2" name="Line 61"/>
            <p:cNvSpPr>
              <a:spLocks noChangeShapeType="1"/>
            </p:cNvSpPr>
            <p:nvPr/>
          </p:nvSpPr>
          <p:spPr bwMode="auto">
            <a:xfrm>
              <a:off x="2134501" y="4114110"/>
              <a:ext cx="608367" cy="11430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 bwMode="auto">
            <a:xfrm flipV="1">
              <a:off x="2134501" y="2590014"/>
              <a:ext cx="837750" cy="34292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 flipV="1">
              <a:off x="2210297" y="4343523"/>
              <a:ext cx="761954" cy="1751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5" name="Line 64"/>
            <p:cNvSpPr>
              <a:spLocks noChangeShapeType="1"/>
            </p:cNvSpPr>
            <p:nvPr/>
          </p:nvSpPr>
          <p:spPr bwMode="auto">
            <a:xfrm>
              <a:off x="610593" y="6344397"/>
              <a:ext cx="54094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66" name="Text Box 65"/>
            <p:cNvSpPr txBox="1">
              <a:spLocks noChangeArrowheads="1"/>
            </p:cNvSpPr>
            <p:nvPr/>
          </p:nvSpPr>
          <p:spPr bwMode="auto">
            <a:xfrm>
              <a:off x="6069933" y="6136929"/>
              <a:ext cx="771812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time</a:t>
              </a:r>
            </a:p>
          </p:txBody>
        </p:sp>
        <p:grpSp>
          <p:nvGrpSpPr>
            <p:cNvPr id="40002" name="Group 66"/>
            <p:cNvGrpSpPr>
              <a:grpSpLocks/>
            </p:cNvGrpSpPr>
            <p:nvPr/>
          </p:nvGrpSpPr>
          <p:grpSpPr bwMode="auto">
            <a:xfrm>
              <a:off x="6632575" y="2911475"/>
              <a:ext cx="2184400" cy="1590676"/>
              <a:chOff x="2352" y="0"/>
              <a:chExt cx="1376" cy="1002"/>
            </a:xfrm>
          </p:grpSpPr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2352" y="0"/>
                <a:ext cx="1376" cy="765"/>
              </a:xfrm>
              <a:custGeom>
                <a:avLst/>
                <a:gdLst>
                  <a:gd name="T0" fmla="*/ 113 w 1376"/>
                  <a:gd name="T1" fmla="*/ 348 h 764"/>
                  <a:gd name="T2" fmla="*/ 395 w 1376"/>
                  <a:gd name="T3" fmla="*/ 162 h 764"/>
                  <a:gd name="T4" fmla="*/ 710 w 1376"/>
                  <a:gd name="T5" fmla="*/ 9 h 764"/>
                  <a:gd name="T6" fmla="*/ 1160 w 1376"/>
                  <a:gd name="T7" fmla="*/ 219 h 764"/>
                  <a:gd name="T8" fmla="*/ 1367 w 1376"/>
                  <a:gd name="T9" fmla="*/ 510 h 764"/>
                  <a:gd name="T10" fmla="*/ 1103 w 1376"/>
                  <a:gd name="T11" fmla="*/ 726 h 764"/>
                  <a:gd name="T12" fmla="*/ 578 w 1376"/>
                  <a:gd name="T13" fmla="*/ 738 h 764"/>
                  <a:gd name="T14" fmla="*/ 77 w 1376"/>
                  <a:gd name="T15" fmla="*/ 630 h 764"/>
                  <a:gd name="T16" fmla="*/ 113 w 1376"/>
                  <a:gd name="T17" fmla="*/ 348 h 7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76"/>
                  <a:gd name="T28" fmla="*/ 0 h 764"/>
                  <a:gd name="T29" fmla="*/ 1376 w 1376"/>
                  <a:gd name="T30" fmla="*/ 764 h 7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76" h="764">
                    <a:moveTo>
                      <a:pt x="113" y="348"/>
                    </a:moveTo>
                    <a:cubicBezTo>
                      <a:pt x="166" y="270"/>
                      <a:pt x="296" y="218"/>
                      <a:pt x="395" y="162"/>
                    </a:cubicBezTo>
                    <a:cubicBezTo>
                      <a:pt x="494" y="106"/>
                      <a:pt x="583" y="0"/>
                      <a:pt x="710" y="9"/>
                    </a:cubicBezTo>
                    <a:cubicBezTo>
                      <a:pt x="837" y="18"/>
                      <a:pt x="1051" y="136"/>
                      <a:pt x="1160" y="219"/>
                    </a:cubicBezTo>
                    <a:cubicBezTo>
                      <a:pt x="1269" y="302"/>
                      <a:pt x="1376" y="426"/>
                      <a:pt x="1367" y="510"/>
                    </a:cubicBezTo>
                    <a:cubicBezTo>
                      <a:pt x="1358" y="594"/>
                      <a:pt x="1234" y="688"/>
                      <a:pt x="1103" y="726"/>
                    </a:cubicBezTo>
                    <a:cubicBezTo>
                      <a:pt x="972" y="764"/>
                      <a:pt x="749" y="754"/>
                      <a:pt x="578" y="738"/>
                    </a:cubicBezTo>
                    <a:cubicBezTo>
                      <a:pt x="407" y="722"/>
                      <a:pt x="154" y="695"/>
                      <a:pt x="77" y="630"/>
                    </a:cubicBezTo>
                    <a:cubicBezTo>
                      <a:pt x="0" y="565"/>
                      <a:pt x="60" y="426"/>
                      <a:pt x="113" y="348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+mn-lt"/>
                </a:endParaRPr>
              </a:p>
            </p:txBody>
          </p:sp>
          <p:grpSp>
            <p:nvGrpSpPr>
              <p:cNvPr id="40019" name="Group 68"/>
              <p:cNvGrpSpPr>
                <a:grpSpLocks/>
              </p:cNvGrpSpPr>
              <p:nvPr/>
            </p:nvGrpSpPr>
            <p:grpSpPr bwMode="auto">
              <a:xfrm>
                <a:off x="2445" y="70"/>
                <a:ext cx="1164" cy="932"/>
                <a:chOff x="-20" y="1282"/>
                <a:chExt cx="1164" cy="932"/>
              </a:xfrm>
            </p:grpSpPr>
            <p:sp>
              <p:nvSpPr>
                <p:cNvPr id="70" name="Freeform 69"/>
                <p:cNvSpPr>
                  <a:spLocks/>
                </p:cNvSpPr>
                <p:nvPr/>
              </p:nvSpPr>
              <p:spPr bwMode="auto">
                <a:xfrm>
                  <a:off x="245" y="1476"/>
                  <a:ext cx="220" cy="182"/>
                </a:xfrm>
                <a:custGeom>
                  <a:avLst/>
                  <a:gdLst>
                    <a:gd name="T0" fmla="*/ 0 w 222"/>
                    <a:gd name="T1" fmla="*/ 180 h 180"/>
                    <a:gd name="T2" fmla="*/ 222 w 222"/>
                    <a:gd name="T3" fmla="*/ 0 h 180"/>
                    <a:gd name="T4" fmla="*/ 0 60000 65536"/>
                    <a:gd name="T5" fmla="*/ 0 60000 65536"/>
                    <a:gd name="T6" fmla="*/ 0 w 222"/>
                    <a:gd name="T7" fmla="*/ 0 h 180"/>
                    <a:gd name="T8" fmla="*/ 222 w 222"/>
                    <a:gd name="T9" fmla="*/ 180 h 1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22" h="180">
                      <a:moveTo>
                        <a:pt x="0" y="180"/>
                      </a:moveTo>
                      <a:lnTo>
                        <a:pt x="222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1" name="Oval 70"/>
                <p:cNvSpPr>
                  <a:spLocks noChangeArrowheads="1"/>
                </p:cNvSpPr>
                <p:nvPr/>
              </p:nvSpPr>
              <p:spPr bwMode="auto">
                <a:xfrm>
                  <a:off x="-15" y="1712"/>
                  <a:ext cx="313" cy="8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-15" y="1707"/>
                  <a:ext cx="0" cy="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3" name="Line 72"/>
                <p:cNvSpPr>
                  <a:spLocks noChangeShapeType="1"/>
                </p:cNvSpPr>
                <p:nvPr/>
              </p:nvSpPr>
              <p:spPr bwMode="auto">
                <a:xfrm>
                  <a:off x="298" y="1707"/>
                  <a:ext cx="0" cy="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-15" y="1707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de-DE" sz="2400" dirty="0">
                    <a:latin typeface="+mn-lt"/>
                  </a:endParaRPr>
                </a:p>
              </p:txBody>
            </p:sp>
            <p:sp>
              <p:nvSpPr>
                <p:cNvPr id="75" name="Oval 74"/>
                <p:cNvSpPr>
                  <a:spLocks noChangeArrowheads="1"/>
                </p:cNvSpPr>
                <p:nvPr/>
              </p:nvSpPr>
              <p:spPr bwMode="auto">
                <a:xfrm>
                  <a:off x="-20" y="1648"/>
                  <a:ext cx="314" cy="9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6" name="Freeform 75"/>
                <p:cNvSpPr>
                  <a:spLocks/>
                </p:cNvSpPr>
                <p:nvPr/>
              </p:nvSpPr>
              <p:spPr bwMode="auto">
                <a:xfrm>
                  <a:off x="651" y="1476"/>
                  <a:ext cx="216" cy="192"/>
                </a:xfrm>
                <a:custGeom>
                  <a:avLst/>
                  <a:gdLst>
                    <a:gd name="T0" fmla="*/ 0 w 216"/>
                    <a:gd name="T1" fmla="*/ 0 h 189"/>
                    <a:gd name="T2" fmla="*/ 216 w 216"/>
                    <a:gd name="T3" fmla="*/ 189 h 189"/>
                    <a:gd name="T4" fmla="*/ 0 60000 65536"/>
                    <a:gd name="T5" fmla="*/ 0 60000 65536"/>
                    <a:gd name="T6" fmla="*/ 0 w 216"/>
                    <a:gd name="T7" fmla="*/ 0 h 189"/>
                    <a:gd name="T8" fmla="*/ 216 w 216"/>
                    <a:gd name="T9" fmla="*/ 189 h 18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" h="189">
                      <a:moveTo>
                        <a:pt x="0" y="0"/>
                      </a:moveTo>
                      <a:lnTo>
                        <a:pt x="216" y="189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303" y="1741"/>
                  <a:ext cx="539" cy="5"/>
                </a:xfrm>
                <a:custGeom>
                  <a:avLst/>
                  <a:gdLst>
                    <a:gd name="T0" fmla="*/ 540 w 540"/>
                    <a:gd name="T1" fmla="*/ 3 h 3"/>
                    <a:gd name="T2" fmla="*/ 0 w 540"/>
                    <a:gd name="T3" fmla="*/ 0 h 3"/>
                    <a:gd name="T4" fmla="*/ 0 60000 65536"/>
                    <a:gd name="T5" fmla="*/ 0 60000 65536"/>
                    <a:gd name="T6" fmla="*/ 0 w 540"/>
                    <a:gd name="T7" fmla="*/ 0 h 3"/>
                    <a:gd name="T8" fmla="*/ 540 w 540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40" h="3">
                      <a:moveTo>
                        <a:pt x="540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grpSp>
              <p:nvGrpSpPr>
                <p:cNvPr id="40028" name="Group 77"/>
                <p:cNvGrpSpPr>
                  <a:grpSpLocks/>
                </p:cNvGrpSpPr>
                <p:nvPr/>
              </p:nvGrpSpPr>
              <p:grpSpPr bwMode="auto">
                <a:xfrm>
                  <a:off x="23" y="1594"/>
                  <a:ext cx="234" cy="422"/>
                  <a:chOff x="2940" y="2425"/>
                  <a:chExt cx="235" cy="422"/>
                </a:xfrm>
              </p:grpSpPr>
              <p:sp>
                <p:nvSpPr>
                  <p:cNvPr id="100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101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5" cy="4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2000" dirty="0">
                        <a:latin typeface="+mn-lt"/>
                      </a:rPr>
                      <a:t>x</a:t>
                    </a:r>
                    <a:endParaRPr lang="en-US" sz="2400" dirty="0">
                      <a:latin typeface="+mn-lt"/>
                    </a:endParaRPr>
                  </a:p>
                </p:txBody>
              </p:sp>
            </p:grpSp>
            <p:grpSp>
              <p:nvGrpSpPr>
                <p:cNvPr id="40029" name="Group 80"/>
                <p:cNvGrpSpPr>
                  <a:grpSpLocks/>
                </p:cNvGrpSpPr>
                <p:nvPr/>
              </p:nvGrpSpPr>
              <p:grpSpPr bwMode="auto">
                <a:xfrm>
                  <a:off x="828" y="1576"/>
                  <a:ext cx="316" cy="487"/>
                  <a:chOff x="1740" y="2272"/>
                  <a:chExt cx="316" cy="487"/>
                </a:xfrm>
              </p:grpSpPr>
              <p:sp>
                <p:nvSpPr>
                  <p:cNvPr id="92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21"/>
                    <a:ext cx="313" cy="8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3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1743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4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2053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13"/>
                    <a:ext cx="310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96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1740" y="2354"/>
                    <a:ext cx="313" cy="97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0047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780" y="2272"/>
                    <a:ext cx="243" cy="487"/>
                    <a:chOff x="2934" y="2395"/>
                    <a:chExt cx="244" cy="487"/>
                  </a:xfrm>
                </p:grpSpPr>
                <p:sp>
                  <p:nvSpPr>
                    <p:cNvPr id="98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2" y="2491"/>
                      <a:ext cx="144" cy="131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9" name="Text Box 8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4" y="2395"/>
                      <a:ext cx="244" cy="48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400" dirty="0">
                          <a:latin typeface="+mn-lt"/>
                        </a:rPr>
                        <a:t>z</a:t>
                      </a:r>
                    </a:p>
                  </p:txBody>
                </p:sp>
              </p:grpSp>
            </p:grpSp>
            <p:sp>
              <p:nvSpPr>
                <p:cNvPr id="8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699" y="1398"/>
                  <a:ext cx="239" cy="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1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174" y="1394"/>
                  <a:ext cx="239" cy="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2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459" y="1727"/>
                  <a:ext cx="239" cy="4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7</a:t>
                  </a:r>
                  <a:endParaRPr lang="en-US" sz="2400" dirty="0">
                    <a:latin typeface="+mn-lt"/>
                  </a:endParaRPr>
                </a:p>
              </p:txBody>
            </p:sp>
            <p:grpSp>
              <p:nvGrpSpPr>
                <p:cNvPr id="40033" name="Group 92"/>
                <p:cNvGrpSpPr>
                  <a:grpSpLocks/>
                </p:cNvGrpSpPr>
                <p:nvPr/>
              </p:nvGrpSpPr>
              <p:grpSpPr bwMode="auto">
                <a:xfrm>
                  <a:off x="405" y="1282"/>
                  <a:ext cx="319" cy="422"/>
                  <a:chOff x="1737" y="2302"/>
                  <a:chExt cx="319" cy="422"/>
                </a:xfrm>
              </p:grpSpPr>
              <p:sp>
                <p:nvSpPr>
                  <p:cNvPr id="84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20"/>
                    <a:ext cx="314" cy="8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5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1742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2056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13"/>
                    <a:ext cx="312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88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2354"/>
                    <a:ext cx="317" cy="98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0039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1784" y="2302"/>
                    <a:ext cx="238" cy="422"/>
                    <a:chOff x="2934" y="2425"/>
                    <a:chExt cx="240" cy="422"/>
                  </a:xfrm>
                </p:grpSpPr>
                <p:sp>
                  <p:nvSpPr>
                    <p:cNvPr id="90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3" y="2492"/>
                      <a:ext cx="151" cy="132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1" name="Text Box 10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4" y="2425"/>
                      <a:ext cx="240" cy="4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000" dirty="0">
                          <a:latin typeface="+mn-lt"/>
                        </a:rPr>
                        <a:t>y</a:t>
                      </a:r>
                      <a:endParaRPr lang="en-US" sz="2400" dirty="0">
                        <a:latin typeface="+mn-lt"/>
                      </a:endParaRPr>
                    </a:p>
                  </p:txBody>
                </p:sp>
              </p:grpSp>
            </p:grpSp>
          </p:grpSp>
        </p:grpSp>
        <p:sp>
          <p:nvSpPr>
            <p:cNvPr id="102" name="Text Box 101"/>
            <p:cNvSpPr txBox="1">
              <a:spLocks noChangeArrowheads="1"/>
            </p:cNvSpPr>
            <p:nvPr/>
          </p:nvSpPr>
          <p:spPr bwMode="auto">
            <a:xfrm>
              <a:off x="143346" y="1105816"/>
              <a:ext cx="1041704" cy="94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node x</a:t>
              </a:r>
            </a:p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table</a:t>
              </a:r>
            </a:p>
          </p:txBody>
        </p:sp>
        <p:sp>
          <p:nvSpPr>
            <p:cNvPr id="103" name="Oval 104"/>
            <p:cNvSpPr>
              <a:spLocks noChangeArrowheads="1"/>
            </p:cNvSpPr>
            <p:nvPr/>
          </p:nvSpPr>
          <p:spPr bwMode="auto">
            <a:xfrm>
              <a:off x="1218960" y="1789877"/>
              <a:ext cx="1067134" cy="3810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4" name="Oval 105"/>
            <p:cNvSpPr>
              <a:spLocks noChangeArrowheads="1"/>
            </p:cNvSpPr>
            <p:nvPr/>
          </p:nvSpPr>
          <p:spPr bwMode="auto">
            <a:xfrm>
              <a:off x="1218960" y="3465522"/>
              <a:ext cx="1067134" cy="38102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5" name="Oval 106"/>
            <p:cNvSpPr>
              <a:spLocks noChangeArrowheads="1"/>
            </p:cNvSpPr>
            <p:nvPr/>
          </p:nvSpPr>
          <p:spPr bwMode="auto">
            <a:xfrm>
              <a:off x="1218960" y="5943425"/>
              <a:ext cx="1067134" cy="38102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6" name="Oval 107"/>
            <p:cNvSpPr>
              <a:spLocks noChangeArrowheads="1"/>
            </p:cNvSpPr>
            <p:nvPr/>
          </p:nvSpPr>
          <p:spPr bwMode="auto">
            <a:xfrm>
              <a:off x="3297379" y="1676354"/>
              <a:ext cx="1067134" cy="3810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7" name="Rectangle 108"/>
            <p:cNvSpPr>
              <a:spLocks noChangeArrowheads="1"/>
            </p:cNvSpPr>
            <p:nvPr/>
          </p:nvSpPr>
          <p:spPr bwMode="auto">
            <a:xfrm>
              <a:off x="830004" y="36705"/>
              <a:ext cx="5596970" cy="108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just">
                <a:defRPr/>
              </a:pP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D</a:t>
              </a:r>
              <a:r>
                <a:rPr lang="fr-FR" baseline="-25000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 = min{c(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(y), 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(y)} </a:t>
              </a:r>
            </a:p>
            <a:p>
              <a:pPr algn="just">
                <a:defRPr/>
              </a:pP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= min{2+0 , 7+1} = 2</a:t>
              </a:r>
            </a:p>
          </p:txBody>
        </p:sp>
        <p:sp>
          <p:nvSpPr>
            <p:cNvPr id="108" name="Line 109"/>
            <p:cNvSpPr>
              <a:spLocks noChangeShapeType="1"/>
            </p:cNvSpPr>
            <p:nvPr/>
          </p:nvSpPr>
          <p:spPr bwMode="auto">
            <a:xfrm flipH="1">
              <a:off x="3760136" y="810572"/>
              <a:ext cx="809825" cy="96552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9" name="Rectangle 110"/>
            <p:cNvSpPr>
              <a:spLocks noChangeArrowheads="1"/>
            </p:cNvSpPr>
            <p:nvPr/>
          </p:nvSpPr>
          <p:spPr bwMode="auto">
            <a:xfrm>
              <a:off x="6258066" y="-342563"/>
              <a:ext cx="2920881" cy="1825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fr-FR" i="1">
                  <a:latin typeface="+mn-lt"/>
                </a:rPr>
                <a:t>D</a:t>
              </a:r>
              <a:r>
                <a:rPr lang="fr-FR" i="1" baseline="-25000">
                  <a:latin typeface="+mn-lt"/>
                </a:rPr>
                <a:t>x</a:t>
              </a:r>
              <a:r>
                <a:rPr lang="fr-FR" i="1">
                  <a:latin typeface="+mn-lt"/>
                </a:rPr>
                <a:t>(z) = </a:t>
              </a:r>
              <a:r>
                <a:rPr lang="fr-FR">
                  <a:latin typeface="+mn-lt"/>
                </a:rPr>
                <a:t>min{</a:t>
              </a:r>
              <a:r>
                <a:rPr lang="fr-FR" i="1">
                  <a:latin typeface="+mn-lt"/>
                </a:rPr>
                <a:t>c(x,y) + </a:t>
              </a:r>
              <a:br>
                <a:rPr lang="fr-FR" i="1">
                  <a:latin typeface="+mn-lt"/>
                </a:rPr>
              </a:br>
              <a:r>
                <a:rPr lang="fr-FR" i="1">
                  <a:latin typeface="+mn-lt"/>
                </a:rPr>
                <a:t>      D</a:t>
              </a:r>
              <a:r>
                <a:rPr lang="fr-FR" i="1" baseline="-25000">
                  <a:latin typeface="+mn-lt"/>
                </a:rPr>
                <a:t>y</a:t>
              </a:r>
              <a:r>
                <a:rPr lang="fr-FR" i="1">
                  <a:latin typeface="+mn-lt"/>
                </a:rPr>
                <a:t>(z), c(x,z) + D</a:t>
              </a:r>
              <a:r>
                <a:rPr lang="fr-FR" i="1" baseline="-25000">
                  <a:latin typeface="+mn-lt"/>
                </a:rPr>
                <a:t>z</a:t>
              </a:r>
              <a:r>
                <a:rPr lang="fr-FR" i="1">
                  <a:latin typeface="+mn-lt"/>
                </a:rPr>
                <a:t>(z)</a:t>
              </a:r>
              <a:r>
                <a:rPr lang="fr-FR">
                  <a:latin typeface="+mn-lt"/>
                </a:rPr>
                <a:t>} 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fr-FR">
                  <a:latin typeface="+mn-lt"/>
                </a:rPr>
                <a:t>= min{2+1 , 7+0} = 3</a:t>
              </a:r>
            </a:p>
          </p:txBody>
        </p:sp>
        <p:sp>
          <p:nvSpPr>
            <p:cNvPr id="110" name="Line 111"/>
            <p:cNvSpPr>
              <a:spLocks noChangeShapeType="1"/>
            </p:cNvSpPr>
            <p:nvPr/>
          </p:nvSpPr>
          <p:spPr bwMode="auto">
            <a:xfrm flipH="1">
              <a:off x="4179011" y="483410"/>
              <a:ext cx="2587052" cy="133258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11" name="Text Box 112"/>
            <p:cNvSpPr txBox="1">
              <a:spLocks noChangeArrowheads="1"/>
            </p:cNvSpPr>
            <p:nvPr/>
          </p:nvSpPr>
          <p:spPr bwMode="auto">
            <a:xfrm>
              <a:off x="3923697" y="1674360"/>
              <a:ext cx="379059" cy="618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3</a:t>
              </a:r>
            </a:p>
          </p:txBody>
        </p:sp>
        <p:sp>
          <p:nvSpPr>
            <p:cNvPr id="112" name="Text Box 113"/>
            <p:cNvSpPr txBox="1">
              <a:spLocks noChangeArrowheads="1"/>
            </p:cNvSpPr>
            <p:nvPr/>
          </p:nvSpPr>
          <p:spPr bwMode="auto">
            <a:xfrm>
              <a:off x="3580618" y="1680345"/>
              <a:ext cx="343079" cy="108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latin typeface="+mn-lt"/>
                </a:rPr>
                <a:t>2 </a:t>
              </a:r>
            </a:p>
          </p:txBody>
        </p:sp>
        <p:sp>
          <p:nvSpPr>
            <p:cNvPr id="113" name="Text Box 114"/>
            <p:cNvSpPr txBox="1">
              <a:spLocks noChangeArrowheads="1"/>
            </p:cNvSpPr>
            <p:nvPr/>
          </p:nvSpPr>
          <p:spPr bwMode="auto">
            <a:xfrm>
              <a:off x="167243" y="2851345"/>
              <a:ext cx="1045732" cy="94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node y</a:t>
              </a:r>
            </a:p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table</a:t>
              </a:r>
            </a:p>
          </p:txBody>
        </p:sp>
        <p:sp>
          <p:nvSpPr>
            <p:cNvPr id="114" name="Text Box 115"/>
            <p:cNvSpPr txBox="1">
              <a:spLocks noChangeArrowheads="1"/>
            </p:cNvSpPr>
            <p:nvPr/>
          </p:nvSpPr>
          <p:spPr bwMode="auto">
            <a:xfrm>
              <a:off x="195381" y="4698614"/>
              <a:ext cx="1023578" cy="943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node z</a:t>
              </a:r>
            </a:p>
            <a:p>
              <a:pPr algn="r">
                <a:lnSpc>
                  <a:spcPct val="85000"/>
                </a:lnSpc>
                <a:defRPr/>
              </a:pPr>
              <a:r>
                <a:rPr lang="en-US" b="1">
                  <a:solidFill>
                    <a:srgbClr val="CC0000"/>
                  </a:solidFill>
                  <a:latin typeface="+mn-lt"/>
                </a:rPr>
                <a:t>table</a:t>
              </a:r>
            </a:p>
          </p:txBody>
        </p:sp>
        <p:sp>
          <p:nvSpPr>
            <p:cNvPr id="115" name="Text Box 117"/>
            <p:cNvSpPr txBox="1">
              <a:spLocks noChangeArrowheads="1"/>
            </p:cNvSpPr>
            <p:nvPr/>
          </p:nvSpPr>
          <p:spPr bwMode="auto">
            <a:xfrm>
              <a:off x="3413068" y="1143720"/>
              <a:ext cx="841258" cy="51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cost to</a:t>
              </a:r>
            </a:p>
          </p:txBody>
        </p:sp>
        <p:sp>
          <p:nvSpPr>
            <p:cNvPr id="116" name="Text Box 118"/>
            <p:cNvSpPr txBox="1">
              <a:spLocks noChangeArrowheads="1"/>
            </p:cNvSpPr>
            <p:nvPr/>
          </p:nvSpPr>
          <p:spPr bwMode="auto">
            <a:xfrm rot="16200000">
              <a:off x="383541" y="2026607"/>
              <a:ext cx="894919" cy="38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i="1" dirty="0">
                  <a:latin typeface="+mn-lt"/>
                </a:rPr>
                <a:t>from</a:t>
              </a:r>
            </a:p>
          </p:txBody>
        </p:sp>
      </p:grpSp>
      <p:sp>
        <p:nvSpPr>
          <p:cNvPr id="117" name="Datumsplatzhalter 1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18" name="Fußzeilenplatzhalter 1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- </a:t>
            </a:r>
            <a:r>
              <a:rPr lang="en-US" dirty="0" err="1" smtClean="0"/>
              <a:t>Beispiel</a:t>
            </a:r>
            <a:endParaRPr lang="en-US" dirty="0"/>
          </a:p>
        </p:txBody>
      </p:sp>
      <p:sp>
        <p:nvSpPr>
          <p:cNvPr id="4096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9C99F2F-7B5E-47FC-8528-BFE0A00B9324}" type="slidenum">
              <a:rPr lang="de-DE" smtClean="0"/>
              <a:pPr/>
              <a:t>35</a:t>
            </a:fld>
            <a:endParaRPr lang="de-DE" smtClean="0"/>
          </a:p>
        </p:txBody>
      </p:sp>
      <p:grpSp>
        <p:nvGrpSpPr>
          <p:cNvPr id="184" name="Gruppieren 183"/>
          <p:cNvGrpSpPr/>
          <p:nvPr/>
        </p:nvGrpSpPr>
        <p:grpSpPr>
          <a:xfrm>
            <a:off x="759175" y="787085"/>
            <a:ext cx="7362820" cy="4280794"/>
            <a:chOff x="759175" y="541828"/>
            <a:chExt cx="7362820" cy="4280794"/>
          </a:xfrm>
        </p:grpSpPr>
        <p:grpSp>
          <p:nvGrpSpPr>
            <p:cNvPr id="40964" name="Group 66"/>
            <p:cNvGrpSpPr>
              <a:grpSpLocks/>
            </p:cNvGrpSpPr>
            <p:nvPr/>
          </p:nvGrpSpPr>
          <p:grpSpPr bwMode="auto">
            <a:xfrm>
              <a:off x="6079077" y="2499975"/>
              <a:ext cx="1752194" cy="958302"/>
              <a:chOff x="2352" y="0"/>
              <a:chExt cx="1376" cy="1004"/>
            </a:xfrm>
          </p:grpSpPr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2352" y="0"/>
                <a:ext cx="1376" cy="765"/>
              </a:xfrm>
              <a:custGeom>
                <a:avLst/>
                <a:gdLst>
                  <a:gd name="T0" fmla="*/ 113 w 1376"/>
                  <a:gd name="T1" fmla="*/ 348 h 764"/>
                  <a:gd name="T2" fmla="*/ 395 w 1376"/>
                  <a:gd name="T3" fmla="*/ 162 h 764"/>
                  <a:gd name="T4" fmla="*/ 710 w 1376"/>
                  <a:gd name="T5" fmla="*/ 9 h 764"/>
                  <a:gd name="T6" fmla="*/ 1160 w 1376"/>
                  <a:gd name="T7" fmla="*/ 219 h 764"/>
                  <a:gd name="T8" fmla="*/ 1367 w 1376"/>
                  <a:gd name="T9" fmla="*/ 510 h 764"/>
                  <a:gd name="T10" fmla="*/ 1103 w 1376"/>
                  <a:gd name="T11" fmla="*/ 726 h 764"/>
                  <a:gd name="T12" fmla="*/ 578 w 1376"/>
                  <a:gd name="T13" fmla="*/ 738 h 764"/>
                  <a:gd name="T14" fmla="*/ 77 w 1376"/>
                  <a:gd name="T15" fmla="*/ 630 h 764"/>
                  <a:gd name="T16" fmla="*/ 113 w 1376"/>
                  <a:gd name="T17" fmla="*/ 348 h 7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76"/>
                  <a:gd name="T28" fmla="*/ 0 h 764"/>
                  <a:gd name="T29" fmla="*/ 1376 w 1376"/>
                  <a:gd name="T30" fmla="*/ 764 h 7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76" h="764">
                    <a:moveTo>
                      <a:pt x="113" y="348"/>
                    </a:moveTo>
                    <a:cubicBezTo>
                      <a:pt x="166" y="270"/>
                      <a:pt x="296" y="218"/>
                      <a:pt x="395" y="162"/>
                    </a:cubicBezTo>
                    <a:cubicBezTo>
                      <a:pt x="494" y="106"/>
                      <a:pt x="583" y="0"/>
                      <a:pt x="710" y="9"/>
                    </a:cubicBezTo>
                    <a:cubicBezTo>
                      <a:pt x="837" y="18"/>
                      <a:pt x="1051" y="136"/>
                      <a:pt x="1160" y="219"/>
                    </a:cubicBezTo>
                    <a:cubicBezTo>
                      <a:pt x="1269" y="302"/>
                      <a:pt x="1376" y="426"/>
                      <a:pt x="1367" y="510"/>
                    </a:cubicBezTo>
                    <a:cubicBezTo>
                      <a:pt x="1358" y="594"/>
                      <a:pt x="1234" y="688"/>
                      <a:pt x="1103" y="726"/>
                    </a:cubicBezTo>
                    <a:cubicBezTo>
                      <a:pt x="972" y="764"/>
                      <a:pt x="749" y="754"/>
                      <a:pt x="578" y="738"/>
                    </a:cubicBezTo>
                    <a:cubicBezTo>
                      <a:pt x="407" y="722"/>
                      <a:pt x="154" y="695"/>
                      <a:pt x="77" y="630"/>
                    </a:cubicBezTo>
                    <a:cubicBezTo>
                      <a:pt x="0" y="565"/>
                      <a:pt x="60" y="426"/>
                      <a:pt x="113" y="348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+mn-lt"/>
                </a:endParaRPr>
              </a:p>
            </p:txBody>
          </p:sp>
          <p:grpSp>
            <p:nvGrpSpPr>
              <p:cNvPr id="41109" name="Group 68"/>
              <p:cNvGrpSpPr>
                <a:grpSpLocks/>
              </p:cNvGrpSpPr>
              <p:nvPr/>
            </p:nvGrpSpPr>
            <p:grpSpPr bwMode="auto">
              <a:xfrm>
                <a:off x="2448" y="70"/>
                <a:ext cx="1161" cy="934"/>
                <a:chOff x="-17" y="1282"/>
                <a:chExt cx="1161" cy="934"/>
              </a:xfrm>
            </p:grpSpPr>
            <p:sp>
              <p:nvSpPr>
                <p:cNvPr id="70" name="Freeform 69"/>
                <p:cNvSpPr>
                  <a:spLocks/>
                </p:cNvSpPr>
                <p:nvPr/>
              </p:nvSpPr>
              <p:spPr bwMode="auto">
                <a:xfrm>
                  <a:off x="245" y="1476"/>
                  <a:ext cx="220" cy="180"/>
                </a:xfrm>
                <a:custGeom>
                  <a:avLst/>
                  <a:gdLst>
                    <a:gd name="T0" fmla="*/ 0 w 222"/>
                    <a:gd name="T1" fmla="*/ 180 h 180"/>
                    <a:gd name="T2" fmla="*/ 222 w 222"/>
                    <a:gd name="T3" fmla="*/ 0 h 180"/>
                    <a:gd name="T4" fmla="*/ 0 60000 65536"/>
                    <a:gd name="T5" fmla="*/ 0 60000 65536"/>
                    <a:gd name="T6" fmla="*/ 0 w 222"/>
                    <a:gd name="T7" fmla="*/ 0 h 180"/>
                    <a:gd name="T8" fmla="*/ 222 w 222"/>
                    <a:gd name="T9" fmla="*/ 180 h 1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22" h="180">
                      <a:moveTo>
                        <a:pt x="0" y="180"/>
                      </a:moveTo>
                      <a:lnTo>
                        <a:pt x="222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1" name="Oval 70"/>
                <p:cNvSpPr>
                  <a:spLocks noChangeArrowheads="1"/>
                </p:cNvSpPr>
                <p:nvPr/>
              </p:nvSpPr>
              <p:spPr bwMode="auto">
                <a:xfrm>
                  <a:off x="-15" y="1712"/>
                  <a:ext cx="313" cy="79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-15" y="170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3" name="Line 72"/>
                <p:cNvSpPr>
                  <a:spLocks noChangeShapeType="1"/>
                </p:cNvSpPr>
                <p:nvPr/>
              </p:nvSpPr>
              <p:spPr bwMode="auto">
                <a:xfrm>
                  <a:off x="298" y="170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-15" y="1705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de-DE" sz="2400" dirty="0">
                    <a:latin typeface="+mn-lt"/>
                  </a:endParaRPr>
                </a:p>
              </p:txBody>
            </p:sp>
            <p:sp>
              <p:nvSpPr>
                <p:cNvPr id="75" name="Oval 74"/>
                <p:cNvSpPr>
                  <a:spLocks noChangeArrowheads="1"/>
                </p:cNvSpPr>
                <p:nvPr/>
              </p:nvSpPr>
              <p:spPr bwMode="auto">
                <a:xfrm>
                  <a:off x="-17" y="1646"/>
                  <a:ext cx="313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6" name="Freeform 75"/>
                <p:cNvSpPr>
                  <a:spLocks/>
                </p:cNvSpPr>
                <p:nvPr/>
              </p:nvSpPr>
              <p:spPr bwMode="auto">
                <a:xfrm>
                  <a:off x="651" y="1476"/>
                  <a:ext cx="216" cy="189"/>
                </a:xfrm>
                <a:custGeom>
                  <a:avLst/>
                  <a:gdLst>
                    <a:gd name="T0" fmla="*/ 0 w 216"/>
                    <a:gd name="T1" fmla="*/ 0 h 189"/>
                    <a:gd name="T2" fmla="*/ 216 w 216"/>
                    <a:gd name="T3" fmla="*/ 189 h 189"/>
                    <a:gd name="T4" fmla="*/ 0 60000 65536"/>
                    <a:gd name="T5" fmla="*/ 0 60000 65536"/>
                    <a:gd name="T6" fmla="*/ 0 w 216"/>
                    <a:gd name="T7" fmla="*/ 0 h 189"/>
                    <a:gd name="T8" fmla="*/ 216 w 216"/>
                    <a:gd name="T9" fmla="*/ 189 h 18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" h="189">
                      <a:moveTo>
                        <a:pt x="0" y="0"/>
                      </a:moveTo>
                      <a:lnTo>
                        <a:pt x="216" y="189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303" y="1740"/>
                  <a:ext cx="539" cy="3"/>
                </a:xfrm>
                <a:custGeom>
                  <a:avLst/>
                  <a:gdLst>
                    <a:gd name="T0" fmla="*/ 540 w 540"/>
                    <a:gd name="T1" fmla="*/ 3 h 3"/>
                    <a:gd name="T2" fmla="*/ 0 w 540"/>
                    <a:gd name="T3" fmla="*/ 0 h 3"/>
                    <a:gd name="T4" fmla="*/ 0 60000 65536"/>
                    <a:gd name="T5" fmla="*/ 0 60000 65536"/>
                    <a:gd name="T6" fmla="*/ 0 w 540"/>
                    <a:gd name="T7" fmla="*/ 0 h 3"/>
                    <a:gd name="T8" fmla="*/ 540 w 540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40" h="3">
                      <a:moveTo>
                        <a:pt x="540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>
                    <a:latin typeface="+mn-lt"/>
                  </a:endParaRPr>
                </a:p>
              </p:txBody>
            </p:sp>
            <p:grpSp>
              <p:nvGrpSpPr>
                <p:cNvPr id="41118" name="Group 77"/>
                <p:cNvGrpSpPr>
                  <a:grpSpLocks/>
                </p:cNvGrpSpPr>
                <p:nvPr/>
              </p:nvGrpSpPr>
              <p:grpSpPr bwMode="auto">
                <a:xfrm>
                  <a:off x="23" y="1594"/>
                  <a:ext cx="234" cy="423"/>
                  <a:chOff x="2940" y="2425"/>
                  <a:chExt cx="235" cy="423"/>
                </a:xfrm>
              </p:grpSpPr>
              <p:sp>
                <p:nvSpPr>
                  <p:cNvPr id="100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2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101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0" y="2425"/>
                    <a:ext cx="235" cy="42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2000" dirty="0">
                        <a:latin typeface="+mn-lt"/>
                      </a:rPr>
                      <a:t>x</a:t>
                    </a:r>
                    <a:endParaRPr lang="en-US" sz="2400" dirty="0">
                      <a:latin typeface="+mn-lt"/>
                    </a:endParaRPr>
                  </a:p>
                </p:txBody>
              </p:sp>
            </p:grpSp>
            <p:grpSp>
              <p:nvGrpSpPr>
                <p:cNvPr id="41119" name="Group 80"/>
                <p:cNvGrpSpPr>
                  <a:grpSpLocks/>
                </p:cNvGrpSpPr>
                <p:nvPr/>
              </p:nvGrpSpPr>
              <p:grpSpPr bwMode="auto">
                <a:xfrm>
                  <a:off x="828" y="1579"/>
                  <a:ext cx="316" cy="488"/>
                  <a:chOff x="1740" y="2275"/>
                  <a:chExt cx="316" cy="488"/>
                </a:xfrm>
              </p:grpSpPr>
              <p:sp>
                <p:nvSpPr>
                  <p:cNvPr id="92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21"/>
                    <a:ext cx="313" cy="8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3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1743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4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2056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9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1743" y="2413"/>
                    <a:ext cx="310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96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1740" y="2354"/>
                    <a:ext cx="313" cy="97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1137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783" y="2275"/>
                    <a:ext cx="243" cy="488"/>
                    <a:chOff x="2937" y="2398"/>
                    <a:chExt cx="244" cy="488"/>
                  </a:xfrm>
                </p:grpSpPr>
                <p:sp>
                  <p:nvSpPr>
                    <p:cNvPr id="98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2" y="2491"/>
                      <a:ext cx="144" cy="131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9" name="Text Box 8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7" y="2398"/>
                      <a:ext cx="244" cy="4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400" dirty="0">
                          <a:latin typeface="+mn-lt"/>
                        </a:rPr>
                        <a:t>z</a:t>
                      </a:r>
                    </a:p>
                  </p:txBody>
                </p:sp>
              </p:grpSp>
            </p:grpSp>
            <p:sp>
              <p:nvSpPr>
                <p:cNvPr id="80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702" y="1397"/>
                  <a:ext cx="239" cy="4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1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1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174" y="1394"/>
                  <a:ext cx="239" cy="4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2</a:t>
                  </a:r>
                  <a:endParaRPr lang="en-US" sz="2400" dirty="0">
                    <a:latin typeface="+mn-lt"/>
                  </a:endParaRPr>
                </a:p>
              </p:txBody>
            </p:sp>
            <p:sp>
              <p:nvSpPr>
                <p:cNvPr id="82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459" y="1728"/>
                  <a:ext cx="239" cy="4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>
                      <a:latin typeface="+mn-lt"/>
                    </a:rPr>
                    <a:t>7</a:t>
                  </a:r>
                  <a:endParaRPr lang="en-US" sz="2400" dirty="0">
                    <a:latin typeface="+mn-lt"/>
                  </a:endParaRPr>
                </a:p>
              </p:txBody>
            </p:sp>
            <p:grpSp>
              <p:nvGrpSpPr>
                <p:cNvPr id="41123" name="Group 92"/>
                <p:cNvGrpSpPr>
                  <a:grpSpLocks/>
                </p:cNvGrpSpPr>
                <p:nvPr/>
              </p:nvGrpSpPr>
              <p:grpSpPr bwMode="auto">
                <a:xfrm>
                  <a:off x="405" y="1282"/>
                  <a:ext cx="319" cy="423"/>
                  <a:chOff x="1737" y="2302"/>
                  <a:chExt cx="319" cy="423"/>
                </a:xfrm>
              </p:grpSpPr>
              <p:sp>
                <p:nvSpPr>
                  <p:cNvPr id="84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23"/>
                    <a:ext cx="314" cy="78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5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1742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2056" y="2413"/>
                    <a:ext cx="0" cy="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sp>
                <p:nvSpPr>
                  <p:cNvPr id="8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1742" y="2413"/>
                    <a:ext cx="312" cy="49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de-DE" sz="2400" dirty="0">
                      <a:latin typeface="+mn-lt"/>
                    </a:endParaRPr>
                  </a:p>
                </p:txBody>
              </p:sp>
              <p:sp>
                <p:nvSpPr>
                  <p:cNvPr id="88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2354"/>
                    <a:ext cx="317" cy="98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de-DE">
                      <a:latin typeface="+mn-lt"/>
                    </a:endParaRPr>
                  </a:p>
                </p:txBody>
              </p:sp>
              <p:grpSp>
                <p:nvGrpSpPr>
                  <p:cNvPr id="41129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1787" y="2302"/>
                    <a:ext cx="238" cy="423"/>
                    <a:chOff x="2937" y="2425"/>
                    <a:chExt cx="240" cy="423"/>
                  </a:xfrm>
                </p:grpSpPr>
                <p:sp>
                  <p:nvSpPr>
                    <p:cNvPr id="90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9" y="2492"/>
                      <a:ext cx="146" cy="132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de-DE">
                        <a:latin typeface="+mn-lt"/>
                      </a:endParaRPr>
                    </a:p>
                  </p:txBody>
                </p:sp>
                <p:sp>
                  <p:nvSpPr>
                    <p:cNvPr id="91" name="Text Box 10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37" y="2425"/>
                      <a:ext cx="240" cy="42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sz="2000" dirty="0">
                          <a:latin typeface="+mn-lt"/>
                        </a:rPr>
                        <a:t>y</a:t>
                      </a:r>
                      <a:endParaRPr lang="en-US" sz="2400" dirty="0">
                        <a:latin typeface="+mn-lt"/>
                      </a:endParaRPr>
                    </a:p>
                  </p:txBody>
                </p:sp>
              </p:grpSp>
            </p:grpSp>
          </p:grpSp>
        </p:grpSp>
        <p:sp>
          <p:nvSpPr>
            <p:cNvPr id="107" name="Rectangle 108"/>
            <p:cNvSpPr>
              <a:spLocks noChangeArrowheads="1"/>
            </p:cNvSpPr>
            <p:nvPr/>
          </p:nvSpPr>
          <p:spPr bwMode="auto">
            <a:xfrm>
              <a:off x="1425760" y="770606"/>
              <a:ext cx="4488499" cy="65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172" tIns="46086" rIns="92172" bIns="46086" anchor="ctr">
              <a:spAutoFit/>
            </a:bodyPr>
            <a:lstStyle/>
            <a:p>
              <a:pPr algn="just">
                <a:defRPr/>
              </a:pP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D</a:t>
              </a:r>
              <a:r>
                <a:rPr lang="fr-FR" baseline="-25000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 = min{c(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y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(y), c(</a:t>
              </a:r>
              <a:r>
                <a:rPr lang="fr-FR" dirty="0" err="1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x,z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) + D</a:t>
              </a:r>
              <a:r>
                <a:rPr lang="fr-FR" baseline="-25000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z</a:t>
              </a: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(y)} </a:t>
              </a:r>
            </a:p>
            <a:p>
              <a:pPr algn="just">
                <a:defRPr/>
              </a:pPr>
              <a:r>
                <a:rPr lang="fr-FR" dirty="0">
                  <a:solidFill>
                    <a:srgbClr val="000000"/>
                  </a:solidFill>
                  <a:latin typeface="+mn-lt"/>
                  <a:cs typeface="Times New Roman" pitchFamily="18" charset="0"/>
                </a:rPr>
                <a:t>= min{2+0 , 7+1} = 2</a:t>
              </a:r>
            </a:p>
          </p:txBody>
        </p:sp>
        <p:sp>
          <p:nvSpPr>
            <p:cNvPr id="108" name="Line 109"/>
            <p:cNvSpPr>
              <a:spLocks noChangeShapeType="1"/>
            </p:cNvSpPr>
            <p:nvPr/>
          </p:nvSpPr>
          <p:spPr bwMode="auto">
            <a:xfrm flipH="1">
              <a:off x="3776420" y="1234986"/>
              <a:ext cx="648073" cy="58208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lIns="92172" tIns="46086" rIns="92172" bIns="46086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109" name="Rectangle 110"/>
            <p:cNvSpPr>
              <a:spLocks noChangeArrowheads="1"/>
            </p:cNvSpPr>
            <p:nvPr/>
          </p:nvSpPr>
          <p:spPr bwMode="auto">
            <a:xfrm>
              <a:off x="5778755" y="541828"/>
              <a:ext cx="2343240" cy="109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172" tIns="46086" rIns="92172" bIns="46086" anchor="ctr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fr-FR" i="1">
                  <a:latin typeface="+mn-lt"/>
                </a:rPr>
                <a:t>D</a:t>
              </a:r>
              <a:r>
                <a:rPr lang="fr-FR" i="1" baseline="-25000">
                  <a:latin typeface="+mn-lt"/>
                </a:rPr>
                <a:t>x</a:t>
              </a:r>
              <a:r>
                <a:rPr lang="fr-FR" i="1">
                  <a:latin typeface="+mn-lt"/>
                </a:rPr>
                <a:t>(z) = </a:t>
              </a:r>
              <a:r>
                <a:rPr lang="fr-FR">
                  <a:latin typeface="+mn-lt"/>
                </a:rPr>
                <a:t>min{</a:t>
              </a:r>
              <a:r>
                <a:rPr lang="fr-FR" i="1">
                  <a:latin typeface="+mn-lt"/>
                </a:rPr>
                <a:t>c(x,y) + </a:t>
              </a:r>
              <a:br>
                <a:rPr lang="fr-FR" i="1">
                  <a:latin typeface="+mn-lt"/>
                </a:rPr>
              </a:br>
              <a:r>
                <a:rPr lang="fr-FR" i="1">
                  <a:latin typeface="+mn-lt"/>
                </a:rPr>
                <a:t>      D</a:t>
              </a:r>
              <a:r>
                <a:rPr lang="fr-FR" i="1" baseline="-25000">
                  <a:latin typeface="+mn-lt"/>
                </a:rPr>
                <a:t>y</a:t>
              </a:r>
              <a:r>
                <a:rPr lang="fr-FR" i="1">
                  <a:latin typeface="+mn-lt"/>
                </a:rPr>
                <a:t>(z), c(x,z) + D</a:t>
              </a:r>
              <a:r>
                <a:rPr lang="fr-FR" i="1" baseline="-25000">
                  <a:latin typeface="+mn-lt"/>
                </a:rPr>
                <a:t>z</a:t>
              </a:r>
              <a:r>
                <a:rPr lang="fr-FR" i="1">
                  <a:latin typeface="+mn-lt"/>
                </a:rPr>
                <a:t>(z)</a:t>
              </a:r>
              <a:r>
                <a:rPr lang="fr-FR">
                  <a:latin typeface="+mn-lt"/>
                </a:rPr>
                <a:t>} 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fr-FR">
                  <a:latin typeface="+mn-lt"/>
                </a:rPr>
                <a:t>= min{2+1 , 7+0} = 3</a:t>
              </a:r>
            </a:p>
          </p:txBody>
        </p:sp>
        <p:sp>
          <p:nvSpPr>
            <p:cNvPr id="110" name="Line 111"/>
            <p:cNvSpPr>
              <a:spLocks noChangeShapeType="1"/>
            </p:cNvSpPr>
            <p:nvPr/>
          </p:nvSpPr>
          <p:spPr bwMode="auto">
            <a:xfrm flipH="1">
              <a:off x="4112457" y="1038156"/>
              <a:ext cx="2073831" cy="80292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lIns="92172" tIns="46086" rIns="92172" bIns="46086"/>
            <a:lstStyle/>
            <a:p>
              <a:pPr>
                <a:defRPr/>
              </a:pPr>
              <a:endParaRPr lang="de-DE">
                <a:latin typeface="+mn-lt"/>
              </a:endParaRPr>
            </a:p>
          </p:txBody>
        </p:sp>
        <p:grpSp>
          <p:nvGrpSpPr>
            <p:cNvPr id="40969" name="Gruppieren 254"/>
            <p:cNvGrpSpPr>
              <a:grpSpLocks/>
            </p:cNvGrpSpPr>
            <p:nvPr/>
          </p:nvGrpSpPr>
          <p:grpSpPr bwMode="auto">
            <a:xfrm>
              <a:off x="759175" y="1404211"/>
              <a:ext cx="5502946" cy="3418411"/>
              <a:chOff x="24418" y="1104900"/>
              <a:chExt cx="6819969" cy="5647430"/>
            </a:xfrm>
          </p:grpSpPr>
          <p:sp>
            <p:nvSpPr>
              <p:cNvPr id="40970" name="Line 20"/>
              <p:cNvSpPr>
                <a:spLocks noChangeShapeType="1"/>
              </p:cNvSpPr>
              <p:nvPr/>
            </p:nvSpPr>
            <p:spPr bwMode="auto">
              <a:xfrm>
                <a:off x="5486400" y="15240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71" name="Line 21"/>
              <p:cNvSpPr>
                <a:spLocks noChangeShapeType="1"/>
              </p:cNvSpPr>
              <p:nvPr/>
            </p:nvSpPr>
            <p:spPr bwMode="auto">
              <a:xfrm>
                <a:off x="5181600" y="17526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72" name="Text Box 22"/>
              <p:cNvSpPr txBox="1">
                <a:spLocks noChangeArrowheads="1"/>
              </p:cNvSpPr>
              <p:nvPr/>
            </p:nvSpPr>
            <p:spPr bwMode="auto">
              <a:xfrm>
                <a:off x="5486400" y="13668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0973" name="Text Box 23"/>
              <p:cNvSpPr txBox="1">
                <a:spLocks noChangeArrowheads="1"/>
              </p:cNvSpPr>
              <p:nvPr/>
            </p:nvSpPr>
            <p:spPr bwMode="auto">
              <a:xfrm>
                <a:off x="5181600" y="1747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0974" name="Text Box 24"/>
              <p:cNvSpPr txBox="1">
                <a:spLocks noChangeArrowheads="1"/>
              </p:cNvSpPr>
              <p:nvPr/>
            </p:nvSpPr>
            <p:spPr bwMode="auto">
              <a:xfrm>
                <a:off x="5181600" y="20526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0975" name="Text Box 25"/>
              <p:cNvSpPr txBox="1">
                <a:spLocks noChangeArrowheads="1"/>
              </p:cNvSpPr>
              <p:nvPr/>
            </p:nvSpPr>
            <p:spPr bwMode="auto">
              <a:xfrm>
                <a:off x="5181600" y="23574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0976" name="Text Box 26"/>
              <p:cNvSpPr txBox="1">
                <a:spLocks noChangeArrowheads="1"/>
              </p:cNvSpPr>
              <p:nvPr/>
            </p:nvSpPr>
            <p:spPr bwMode="auto">
              <a:xfrm>
                <a:off x="5486400" y="1747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0  2   3</a:t>
                </a:r>
              </a:p>
            </p:txBody>
          </p:sp>
          <p:sp>
            <p:nvSpPr>
              <p:cNvPr id="40977" name="Text Box 27"/>
              <p:cNvSpPr txBox="1">
                <a:spLocks noChangeArrowheads="1"/>
              </p:cNvSpPr>
              <p:nvPr/>
            </p:nvSpPr>
            <p:spPr bwMode="auto">
              <a:xfrm rot="16200000">
                <a:off x="4638110" y="2127890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0978" name="Text Box 28"/>
              <p:cNvSpPr txBox="1">
                <a:spLocks noChangeArrowheads="1"/>
              </p:cNvSpPr>
              <p:nvPr/>
            </p:nvSpPr>
            <p:spPr bwMode="auto">
              <a:xfrm>
                <a:off x="5608638" y="1223964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0979" name="Line 50"/>
              <p:cNvSpPr>
                <a:spLocks noChangeShapeType="1"/>
              </p:cNvSpPr>
              <p:nvPr/>
            </p:nvSpPr>
            <p:spPr bwMode="auto">
              <a:xfrm>
                <a:off x="3276600" y="32004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80" name="Line 51"/>
              <p:cNvSpPr>
                <a:spLocks noChangeShapeType="1"/>
              </p:cNvSpPr>
              <p:nvPr/>
            </p:nvSpPr>
            <p:spPr bwMode="auto">
              <a:xfrm>
                <a:off x="2971800" y="34290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81" name="Text Box 52"/>
              <p:cNvSpPr txBox="1">
                <a:spLocks noChangeArrowheads="1"/>
              </p:cNvSpPr>
              <p:nvPr/>
            </p:nvSpPr>
            <p:spPr bwMode="auto">
              <a:xfrm>
                <a:off x="3276601" y="30432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0982" name="Text Box 53"/>
              <p:cNvSpPr txBox="1">
                <a:spLocks noChangeArrowheads="1"/>
              </p:cNvSpPr>
              <p:nvPr/>
            </p:nvSpPr>
            <p:spPr bwMode="auto">
              <a:xfrm>
                <a:off x="2971800" y="34242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0983" name="Text Box 54"/>
              <p:cNvSpPr txBox="1">
                <a:spLocks noChangeArrowheads="1"/>
              </p:cNvSpPr>
              <p:nvPr/>
            </p:nvSpPr>
            <p:spPr bwMode="auto">
              <a:xfrm>
                <a:off x="2971800" y="37290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0984" name="Text Box 55"/>
              <p:cNvSpPr txBox="1">
                <a:spLocks noChangeArrowheads="1"/>
              </p:cNvSpPr>
              <p:nvPr/>
            </p:nvSpPr>
            <p:spPr bwMode="auto">
              <a:xfrm>
                <a:off x="2971800" y="40338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0985" name="Text Box 56"/>
              <p:cNvSpPr txBox="1">
                <a:spLocks noChangeArrowheads="1"/>
              </p:cNvSpPr>
              <p:nvPr/>
            </p:nvSpPr>
            <p:spPr bwMode="auto">
              <a:xfrm>
                <a:off x="3276601" y="34242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0  2   7</a:t>
                </a:r>
              </a:p>
            </p:txBody>
          </p:sp>
          <p:sp>
            <p:nvSpPr>
              <p:cNvPr id="40986" name="Text Box 57"/>
              <p:cNvSpPr txBox="1">
                <a:spLocks noChangeArrowheads="1"/>
              </p:cNvSpPr>
              <p:nvPr/>
            </p:nvSpPr>
            <p:spPr bwMode="auto">
              <a:xfrm rot="16200000">
                <a:off x="2461648" y="3782066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0987" name="Text Box 58"/>
              <p:cNvSpPr txBox="1">
                <a:spLocks noChangeArrowheads="1"/>
              </p:cNvSpPr>
              <p:nvPr/>
            </p:nvSpPr>
            <p:spPr bwMode="auto">
              <a:xfrm>
                <a:off x="3421062" y="2900363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0988" name="Line 59"/>
              <p:cNvSpPr>
                <a:spLocks noChangeShapeType="1"/>
              </p:cNvSpPr>
              <p:nvPr/>
            </p:nvSpPr>
            <p:spPr bwMode="auto">
              <a:xfrm>
                <a:off x="5486400" y="32766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89" name="Line 60"/>
              <p:cNvSpPr>
                <a:spLocks noChangeShapeType="1"/>
              </p:cNvSpPr>
              <p:nvPr/>
            </p:nvSpPr>
            <p:spPr bwMode="auto">
              <a:xfrm>
                <a:off x="5181600" y="35052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90" name="Text Box 61"/>
              <p:cNvSpPr txBox="1">
                <a:spLocks noChangeArrowheads="1"/>
              </p:cNvSpPr>
              <p:nvPr/>
            </p:nvSpPr>
            <p:spPr bwMode="auto">
              <a:xfrm>
                <a:off x="5486400" y="31194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0991" name="Text Box 62"/>
              <p:cNvSpPr txBox="1">
                <a:spLocks noChangeArrowheads="1"/>
              </p:cNvSpPr>
              <p:nvPr/>
            </p:nvSpPr>
            <p:spPr bwMode="auto">
              <a:xfrm>
                <a:off x="5181600" y="35004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0992" name="Text Box 63"/>
              <p:cNvSpPr txBox="1">
                <a:spLocks noChangeArrowheads="1"/>
              </p:cNvSpPr>
              <p:nvPr/>
            </p:nvSpPr>
            <p:spPr bwMode="auto">
              <a:xfrm>
                <a:off x="5181600" y="38052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0993" name="Text Box 64"/>
              <p:cNvSpPr txBox="1">
                <a:spLocks noChangeArrowheads="1"/>
              </p:cNvSpPr>
              <p:nvPr/>
            </p:nvSpPr>
            <p:spPr bwMode="auto">
              <a:xfrm>
                <a:off x="5181600" y="41100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0994" name="Text Box 65"/>
              <p:cNvSpPr txBox="1">
                <a:spLocks noChangeArrowheads="1"/>
              </p:cNvSpPr>
              <p:nvPr/>
            </p:nvSpPr>
            <p:spPr bwMode="auto">
              <a:xfrm>
                <a:off x="5486400" y="35004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0  2   3</a:t>
                </a:r>
              </a:p>
            </p:txBody>
          </p:sp>
          <p:sp>
            <p:nvSpPr>
              <p:cNvPr id="40995" name="Text Box 66"/>
              <p:cNvSpPr txBox="1">
                <a:spLocks noChangeArrowheads="1"/>
              </p:cNvSpPr>
              <p:nvPr/>
            </p:nvSpPr>
            <p:spPr bwMode="auto">
              <a:xfrm rot="16200000">
                <a:off x="4638110" y="3858266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0996" name="Text Box 67"/>
              <p:cNvSpPr txBox="1">
                <a:spLocks noChangeArrowheads="1"/>
              </p:cNvSpPr>
              <p:nvPr/>
            </p:nvSpPr>
            <p:spPr bwMode="auto">
              <a:xfrm>
                <a:off x="5597525" y="2965451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0997" name="Line 68"/>
              <p:cNvSpPr>
                <a:spLocks noChangeShapeType="1"/>
              </p:cNvSpPr>
              <p:nvPr/>
            </p:nvSpPr>
            <p:spPr bwMode="auto">
              <a:xfrm>
                <a:off x="5410200" y="49530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98" name="Line 69"/>
              <p:cNvSpPr>
                <a:spLocks noChangeShapeType="1"/>
              </p:cNvSpPr>
              <p:nvPr/>
            </p:nvSpPr>
            <p:spPr bwMode="auto">
              <a:xfrm>
                <a:off x="5105400" y="51816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0999" name="Text Box 70"/>
              <p:cNvSpPr txBox="1">
                <a:spLocks noChangeArrowheads="1"/>
              </p:cNvSpPr>
              <p:nvPr/>
            </p:nvSpPr>
            <p:spPr bwMode="auto">
              <a:xfrm>
                <a:off x="5410200" y="4795837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00" name="Text Box 71"/>
              <p:cNvSpPr txBox="1">
                <a:spLocks noChangeArrowheads="1"/>
              </p:cNvSpPr>
              <p:nvPr/>
            </p:nvSpPr>
            <p:spPr bwMode="auto">
              <a:xfrm>
                <a:off x="5105400" y="5176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01" name="Text Box 72"/>
              <p:cNvSpPr txBox="1">
                <a:spLocks noChangeArrowheads="1"/>
              </p:cNvSpPr>
              <p:nvPr/>
            </p:nvSpPr>
            <p:spPr bwMode="auto">
              <a:xfrm>
                <a:off x="5105400" y="548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02" name="Text Box 73"/>
              <p:cNvSpPr txBox="1">
                <a:spLocks noChangeArrowheads="1"/>
              </p:cNvSpPr>
              <p:nvPr/>
            </p:nvSpPr>
            <p:spPr bwMode="auto">
              <a:xfrm>
                <a:off x="5105400" y="57864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03" name="Text Box 74"/>
              <p:cNvSpPr txBox="1">
                <a:spLocks noChangeArrowheads="1"/>
              </p:cNvSpPr>
              <p:nvPr/>
            </p:nvSpPr>
            <p:spPr bwMode="auto">
              <a:xfrm>
                <a:off x="5410200" y="5176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0  2   3</a:t>
                </a:r>
              </a:p>
            </p:txBody>
          </p:sp>
          <p:sp>
            <p:nvSpPr>
              <p:cNvPr id="41004" name="Text Box 75"/>
              <p:cNvSpPr txBox="1">
                <a:spLocks noChangeArrowheads="1"/>
              </p:cNvSpPr>
              <p:nvPr/>
            </p:nvSpPr>
            <p:spPr bwMode="auto">
              <a:xfrm rot="16200000">
                <a:off x="4573023" y="5523553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05" name="Text Box 76"/>
              <p:cNvSpPr txBox="1">
                <a:spLocks noChangeArrowheads="1"/>
              </p:cNvSpPr>
              <p:nvPr/>
            </p:nvSpPr>
            <p:spPr bwMode="auto">
              <a:xfrm>
                <a:off x="5521325" y="4664076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06" name="Line 77"/>
              <p:cNvSpPr>
                <a:spLocks noChangeShapeType="1"/>
              </p:cNvSpPr>
              <p:nvPr/>
            </p:nvSpPr>
            <p:spPr bwMode="auto">
              <a:xfrm>
                <a:off x="3276600" y="49530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07" name="Line 78"/>
              <p:cNvSpPr>
                <a:spLocks noChangeShapeType="1"/>
              </p:cNvSpPr>
              <p:nvPr/>
            </p:nvSpPr>
            <p:spPr bwMode="auto">
              <a:xfrm>
                <a:off x="2971800" y="51816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08" name="Text Box 79"/>
              <p:cNvSpPr txBox="1">
                <a:spLocks noChangeArrowheads="1"/>
              </p:cNvSpPr>
              <p:nvPr/>
            </p:nvSpPr>
            <p:spPr bwMode="auto">
              <a:xfrm>
                <a:off x="3276601" y="4795837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09" name="Text Box 80"/>
              <p:cNvSpPr txBox="1">
                <a:spLocks noChangeArrowheads="1"/>
              </p:cNvSpPr>
              <p:nvPr/>
            </p:nvSpPr>
            <p:spPr bwMode="auto">
              <a:xfrm>
                <a:off x="2971800" y="5176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10" name="Text Box 81"/>
              <p:cNvSpPr txBox="1">
                <a:spLocks noChangeArrowheads="1"/>
              </p:cNvSpPr>
              <p:nvPr/>
            </p:nvSpPr>
            <p:spPr bwMode="auto">
              <a:xfrm>
                <a:off x="2971800" y="548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11" name="Text Box 82"/>
              <p:cNvSpPr txBox="1">
                <a:spLocks noChangeArrowheads="1"/>
              </p:cNvSpPr>
              <p:nvPr/>
            </p:nvSpPr>
            <p:spPr bwMode="auto">
              <a:xfrm>
                <a:off x="2971800" y="57864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12" name="Text Box 83"/>
              <p:cNvSpPr txBox="1">
                <a:spLocks noChangeArrowheads="1"/>
              </p:cNvSpPr>
              <p:nvPr/>
            </p:nvSpPr>
            <p:spPr bwMode="auto">
              <a:xfrm>
                <a:off x="3276601" y="5176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0  2   7</a:t>
                </a:r>
              </a:p>
            </p:txBody>
          </p:sp>
          <p:sp>
            <p:nvSpPr>
              <p:cNvPr id="41013" name="Text Box 84"/>
              <p:cNvSpPr txBox="1">
                <a:spLocks noChangeArrowheads="1"/>
              </p:cNvSpPr>
              <p:nvPr/>
            </p:nvSpPr>
            <p:spPr bwMode="auto">
              <a:xfrm rot="16200000">
                <a:off x="2461648" y="5491802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14" name="Text Box 85"/>
              <p:cNvSpPr txBox="1">
                <a:spLocks noChangeArrowheads="1"/>
              </p:cNvSpPr>
              <p:nvPr/>
            </p:nvSpPr>
            <p:spPr bwMode="auto">
              <a:xfrm>
                <a:off x="3409951" y="4664076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15" name="Text Box 103"/>
              <p:cNvSpPr txBox="1">
                <a:spLocks noChangeArrowheads="1"/>
              </p:cNvSpPr>
              <p:nvPr/>
            </p:nvSpPr>
            <p:spPr bwMode="auto">
              <a:xfrm>
                <a:off x="3276601" y="3771900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16" name="Text Box 104"/>
              <p:cNvSpPr txBox="1">
                <a:spLocks noChangeArrowheads="1"/>
              </p:cNvSpPr>
              <p:nvPr/>
            </p:nvSpPr>
            <p:spPr bwMode="auto">
              <a:xfrm>
                <a:off x="3276601" y="4110039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7   1   0</a:t>
                </a:r>
              </a:p>
            </p:txBody>
          </p:sp>
          <p:sp>
            <p:nvSpPr>
              <p:cNvPr id="41017" name="Text Box 105"/>
              <p:cNvSpPr txBox="1">
                <a:spLocks noChangeArrowheads="1"/>
              </p:cNvSpPr>
              <p:nvPr/>
            </p:nvSpPr>
            <p:spPr bwMode="auto">
              <a:xfrm>
                <a:off x="3276601" y="55578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18" name="Text Box 106"/>
              <p:cNvSpPr txBox="1">
                <a:spLocks noChangeArrowheads="1"/>
              </p:cNvSpPr>
              <p:nvPr/>
            </p:nvSpPr>
            <p:spPr bwMode="auto">
              <a:xfrm>
                <a:off x="3276601" y="5862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19" name="Text Box 107"/>
              <p:cNvSpPr txBox="1">
                <a:spLocks noChangeArrowheads="1"/>
              </p:cNvSpPr>
              <p:nvPr/>
            </p:nvSpPr>
            <p:spPr bwMode="auto">
              <a:xfrm>
                <a:off x="5486400" y="2095501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2   0   1</a:t>
                </a:r>
              </a:p>
            </p:txBody>
          </p:sp>
          <p:sp>
            <p:nvSpPr>
              <p:cNvPr id="41020" name="Text Box 108"/>
              <p:cNvSpPr txBox="1">
                <a:spLocks noChangeArrowheads="1"/>
              </p:cNvSpPr>
              <p:nvPr/>
            </p:nvSpPr>
            <p:spPr bwMode="auto">
              <a:xfrm>
                <a:off x="5486400" y="2433637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21" name="Text Box 109"/>
              <p:cNvSpPr txBox="1">
                <a:spLocks noChangeArrowheads="1"/>
              </p:cNvSpPr>
              <p:nvPr/>
            </p:nvSpPr>
            <p:spPr bwMode="auto">
              <a:xfrm>
                <a:off x="5486400" y="3825875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22" name="Text Box 110"/>
              <p:cNvSpPr txBox="1">
                <a:spLocks noChangeArrowheads="1"/>
              </p:cNvSpPr>
              <p:nvPr/>
            </p:nvSpPr>
            <p:spPr bwMode="auto">
              <a:xfrm>
                <a:off x="5410200" y="5862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23" name="Text Box 111"/>
              <p:cNvSpPr txBox="1">
                <a:spLocks noChangeArrowheads="1"/>
              </p:cNvSpPr>
              <p:nvPr/>
            </p:nvSpPr>
            <p:spPr bwMode="auto">
              <a:xfrm>
                <a:off x="5410200" y="5481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2  0   1</a:t>
                </a:r>
              </a:p>
            </p:txBody>
          </p:sp>
          <p:sp>
            <p:nvSpPr>
              <p:cNvPr id="41024" name="Text Box 112"/>
              <p:cNvSpPr txBox="1">
                <a:spLocks noChangeArrowheads="1"/>
              </p:cNvSpPr>
              <p:nvPr/>
            </p:nvSpPr>
            <p:spPr bwMode="auto">
              <a:xfrm>
                <a:off x="5486400" y="4110039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3  1   0</a:t>
                </a:r>
              </a:p>
            </p:txBody>
          </p:sp>
          <p:sp>
            <p:nvSpPr>
              <p:cNvPr id="41025" name="Line 113"/>
              <p:cNvSpPr>
                <a:spLocks noChangeShapeType="1"/>
              </p:cNvSpPr>
              <p:nvPr/>
            </p:nvSpPr>
            <p:spPr bwMode="auto">
              <a:xfrm>
                <a:off x="2209800" y="1981200"/>
                <a:ext cx="685800" cy="1524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6" name="Line 114"/>
              <p:cNvSpPr>
                <a:spLocks noChangeShapeType="1"/>
              </p:cNvSpPr>
              <p:nvPr/>
            </p:nvSpPr>
            <p:spPr bwMode="auto">
              <a:xfrm>
                <a:off x="2133600" y="2057400"/>
                <a:ext cx="685800" cy="3124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7" name="Line 116"/>
              <p:cNvSpPr>
                <a:spLocks noChangeShapeType="1"/>
              </p:cNvSpPr>
              <p:nvPr/>
            </p:nvSpPr>
            <p:spPr bwMode="auto">
              <a:xfrm>
                <a:off x="2133600" y="4114800"/>
                <a:ext cx="609600" cy="1143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8" name="Line 118"/>
              <p:cNvSpPr>
                <a:spLocks noChangeShapeType="1"/>
              </p:cNvSpPr>
              <p:nvPr/>
            </p:nvSpPr>
            <p:spPr bwMode="auto">
              <a:xfrm flipV="1">
                <a:off x="2209800" y="4343400"/>
                <a:ext cx="762000" cy="175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29" name="Line 119"/>
              <p:cNvSpPr>
                <a:spLocks noChangeShapeType="1"/>
              </p:cNvSpPr>
              <p:nvPr/>
            </p:nvSpPr>
            <p:spPr bwMode="auto">
              <a:xfrm>
                <a:off x="4267200" y="1981200"/>
                <a:ext cx="762000" cy="1600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0" name="Line 120"/>
              <p:cNvSpPr>
                <a:spLocks noChangeShapeType="1"/>
              </p:cNvSpPr>
              <p:nvPr/>
            </p:nvSpPr>
            <p:spPr bwMode="auto">
              <a:xfrm>
                <a:off x="4191000" y="2057400"/>
                <a:ext cx="838200" cy="2971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1" name="Line 121"/>
              <p:cNvSpPr>
                <a:spLocks noChangeShapeType="1"/>
              </p:cNvSpPr>
              <p:nvPr/>
            </p:nvSpPr>
            <p:spPr bwMode="auto">
              <a:xfrm flipV="1">
                <a:off x="4114800" y="2743200"/>
                <a:ext cx="1143000" cy="3200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2" name="Line 122"/>
              <p:cNvSpPr>
                <a:spLocks noChangeShapeType="1"/>
              </p:cNvSpPr>
              <p:nvPr/>
            </p:nvSpPr>
            <p:spPr bwMode="auto">
              <a:xfrm flipV="1">
                <a:off x="4114800" y="4419600"/>
                <a:ext cx="106680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3" name="Line 123"/>
              <p:cNvSpPr>
                <a:spLocks noChangeShapeType="1"/>
              </p:cNvSpPr>
              <p:nvPr/>
            </p:nvSpPr>
            <p:spPr bwMode="auto">
              <a:xfrm>
                <a:off x="609600" y="6345238"/>
                <a:ext cx="5410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4" name="Text Box 124"/>
              <p:cNvSpPr txBox="1">
                <a:spLocks noChangeArrowheads="1"/>
              </p:cNvSpPr>
              <p:nvPr/>
            </p:nvSpPr>
            <p:spPr bwMode="auto">
              <a:xfrm>
                <a:off x="6069012" y="6137274"/>
                <a:ext cx="775375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time</a:t>
                </a:r>
              </a:p>
            </p:txBody>
          </p:sp>
          <p:sp>
            <p:nvSpPr>
              <p:cNvPr id="41035" name="Oval 167"/>
              <p:cNvSpPr>
                <a:spLocks noChangeArrowheads="1"/>
              </p:cNvSpPr>
              <p:nvPr/>
            </p:nvSpPr>
            <p:spPr bwMode="auto">
              <a:xfrm>
                <a:off x="3200400" y="58674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036" name="Line 174"/>
              <p:cNvSpPr>
                <a:spLocks noChangeShapeType="1"/>
              </p:cNvSpPr>
              <p:nvPr/>
            </p:nvSpPr>
            <p:spPr bwMode="auto">
              <a:xfrm>
                <a:off x="1219200" y="14478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7" name="Line 175"/>
              <p:cNvSpPr>
                <a:spLocks noChangeShapeType="1"/>
              </p:cNvSpPr>
              <p:nvPr/>
            </p:nvSpPr>
            <p:spPr bwMode="auto">
              <a:xfrm>
                <a:off x="914400" y="16764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38" name="Text Box 176"/>
              <p:cNvSpPr txBox="1">
                <a:spLocks noChangeArrowheads="1"/>
              </p:cNvSpPr>
              <p:nvPr/>
            </p:nvSpPr>
            <p:spPr bwMode="auto">
              <a:xfrm>
                <a:off x="1219199" y="12906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39" name="Text Box 177"/>
              <p:cNvSpPr txBox="1">
                <a:spLocks noChangeArrowheads="1"/>
              </p:cNvSpPr>
              <p:nvPr/>
            </p:nvSpPr>
            <p:spPr bwMode="auto">
              <a:xfrm>
                <a:off x="914400" y="167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40" name="Text Box 178"/>
              <p:cNvSpPr txBox="1">
                <a:spLocks noChangeArrowheads="1"/>
              </p:cNvSpPr>
              <p:nvPr/>
            </p:nvSpPr>
            <p:spPr bwMode="auto">
              <a:xfrm>
                <a:off x="914400" y="19764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41" name="Text Box 179"/>
              <p:cNvSpPr txBox="1">
                <a:spLocks noChangeArrowheads="1"/>
              </p:cNvSpPr>
              <p:nvPr/>
            </p:nvSpPr>
            <p:spPr bwMode="auto">
              <a:xfrm>
                <a:off x="914400" y="22812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42" name="Text Box 180"/>
              <p:cNvSpPr txBox="1">
                <a:spLocks noChangeArrowheads="1"/>
              </p:cNvSpPr>
              <p:nvPr/>
            </p:nvSpPr>
            <p:spPr bwMode="auto">
              <a:xfrm>
                <a:off x="1219199" y="1671638"/>
                <a:ext cx="11117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0  2   7</a:t>
                </a:r>
              </a:p>
            </p:txBody>
          </p:sp>
          <p:sp>
            <p:nvSpPr>
              <p:cNvPr id="41043" name="Text Box 181"/>
              <p:cNvSpPr txBox="1">
                <a:spLocks noChangeArrowheads="1"/>
              </p:cNvSpPr>
              <p:nvPr/>
            </p:nvSpPr>
            <p:spPr bwMode="auto">
              <a:xfrm>
                <a:off x="1219199" y="2052639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4" name="Text Box 182"/>
              <p:cNvSpPr txBox="1">
                <a:spLocks noChangeArrowheads="1"/>
              </p:cNvSpPr>
              <p:nvPr/>
            </p:nvSpPr>
            <p:spPr bwMode="auto">
              <a:xfrm>
                <a:off x="1447799" y="2052639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5" name="Text Box 183"/>
              <p:cNvSpPr txBox="1">
                <a:spLocks noChangeArrowheads="1"/>
              </p:cNvSpPr>
              <p:nvPr/>
            </p:nvSpPr>
            <p:spPr bwMode="auto">
              <a:xfrm>
                <a:off x="1828800" y="2052639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6" name="Text Box 184"/>
              <p:cNvSpPr txBox="1">
                <a:spLocks noChangeArrowheads="1"/>
              </p:cNvSpPr>
              <p:nvPr/>
            </p:nvSpPr>
            <p:spPr bwMode="auto">
              <a:xfrm>
                <a:off x="1219199" y="2357437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7" name="Text Box 185"/>
              <p:cNvSpPr txBox="1">
                <a:spLocks noChangeArrowheads="1"/>
              </p:cNvSpPr>
              <p:nvPr/>
            </p:nvSpPr>
            <p:spPr bwMode="auto">
              <a:xfrm>
                <a:off x="1447799" y="2357437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8" name="Text Box 186"/>
              <p:cNvSpPr txBox="1">
                <a:spLocks noChangeArrowheads="1"/>
              </p:cNvSpPr>
              <p:nvPr/>
            </p:nvSpPr>
            <p:spPr bwMode="auto">
              <a:xfrm>
                <a:off x="1828800" y="2357437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49" name="Text Box 187"/>
              <p:cNvSpPr txBox="1">
                <a:spLocks noChangeArrowheads="1"/>
              </p:cNvSpPr>
              <p:nvPr/>
            </p:nvSpPr>
            <p:spPr bwMode="auto">
              <a:xfrm rot="16200000">
                <a:off x="2467998" y="1986602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50" name="Text Box 188"/>
              <p:cNvSpPr txBox="1">
                <a:spLocks noChangeArrowheads="1"/>
              </p:cNvSpPr>
              <p:nvPr/>
            </p:nvSpPr>
            <p:spPr bwMode="auto">
              <a:xfrm>
                <a:off x="1352550" y="1158875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51" name="Text Box 189"/>
              <p:cNvSpPr txBox="1">
                <a:spLocks noChangeArrowheads="1"/>
              </p:cNvSpPr>
              <p:nvPr/>
            </p:nvSpPr>
            <p:spPr bwMode="auto">
              <a:xfrm rot="16200000">
                <a:off x="335985" y="3770953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dirty="0"/>
                  <a:t>from</a:t>
                </a:r>
              </a:p>
            </p:txBody>
          </p:sp>
          <p:sp>
            <p:nvSpPr>
              <p:cNvPr id="41052" name="Text Box 190"/>
              <p:cNvSpPr txBox="1">
                <a:spLocks noChangeArrowheads="1"/>
              </p:cNvSpPr>
              <p:nvPr/>
            </p:nvSpPr>
            <p:spPr bwMode="auto">
              <a:xfrm rot="16200000">
                <a:off x="335985" y="5579116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  <p:sp>
            <p:nvSpPr>
              <p:cNvPr id="41053" name="Line 191"/>
              <p:cNvSpPr>
                <a:spLocks noChangeShapeType="1"/>
              </p:cNvSpPr>
              <p:nvPr/>
            </p:nvSpPr>
            <p:spPr bwMode="auto">
              <a:xfrm>
                <a:off x="3276600" y="14478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54" name="Line 192"/>
              <p:cNvSpPr>
                <a:spLocks noChangeShapeType="1"/>
              </p:cNvSpPr>
              <p:nvPr/>
            </p:nvSpPr>
            <p:spPr bwMode="auto">
              <a:xfrm>
                <a:off x="2971800" y="16764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55" name="Text Box 193"/>
              <p:cNvSpPr txBox="1">
                <a:spLocks noChangeArrowheads="1"/>
              </p:cNvSpPr>
              <p:nvPr/>
            </p:nvSpPr>
            <p:spPr bwMode="auto">
              <a:xfrm>
                <a:off x="3276601" y="12906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56" name="Text Box 194"/>
              <p:cNvSpPr txBox="1">
                <a:spLocks noChangeArrowheads="1"/>
              </p:cNvSpPr>
              <p:nvPr/>
            </p:nvSpPr>
            <p:spPr bwMode="auto">
              <a:xfrm>
                <a:off x="2971800" y="1671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57" name="Text Box 195"/>
              <p:cNvSpPr txBox="1">
                <a:spLocks noChangeArrowheads="1"/>
              </p:cNvSpPr>
              <p:nvPr/>
            </p:nvSpPr>
            <p:spPr bwMode="auto">
              <a:xfrm>
                <a:off x="2971800" y="1976439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58" name="Text Box 196"/>
              <p:cNvSpPr txBox="1">
                <a:spLocks noChangeArrowheads="1"/>
              </p:cNvSpPr>
              <p:nvPr/>
            </p:nvSpPr>
            <p:spPr bwMode="auto">
              <a:xfrm>
                <a:off x="2971800" y="22812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59" name="Text Box 197"/>
              <p:cNvSpPr txBox="1">
                <a:spLocks noChangeArrowheads="1"/>
              </p:cNvSpPr>
              <p:nvPr/>
            </p:nvSpPr>
            <p:spPr bwMode="auto">
              <a:xfrm>
                <a:off x="3297238" y="16716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</a:t>
                </a:r>
              </a:p>
            </p:txBody>
          </p:sp>
          <p:sp>
            <p:nvSpPr>
              <p:cNvPr id="41060" name="Line 198"/>
              <p:cNvSpPr>
                <a:spLocks noChangeShapeType="1"/>
              </p:cNvSpPr>
              <p:nvPr/>
            </p:nvSpPr>
            <p:spPr bwMode="auto">
              <a:xfrm>
                <a:off x="1219200" y="32004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61" name="Line 199"/>
              <p:cNvSpPr>
                <a:spLocks noChangeShapeType="1"/>
              </p:cNvSpPr>
              <p:nvPr/>
            </p:nvSpPr>
            <p:spPr bwMode="auto">
              <a:xfrm>
                <a:off x="914400" y="34290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62" name="Text Box 200"/>
              <p:cNvSpPr txBox="1">
                <a:spLocks noChangeArrowheads="1"/>
              </p:cNvSpPr>
              <p:nvPr/>
            </p:nvSpPr>
            <p:spPr bwMode="auto">
              <a:xfrm>
                <a:off x="1219199" y="3043238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63" name="Text Box 201"/>
              <p:cNvSpPr txBox="1">
                <a:spLocks noChangeArrowheads="1"/>
              </p:cNvSpPr>
              <p:nvPr/>
            </p:nvSpPr>
            <p:spPr bwMode="auto">
              <a:xfrm>
                <a:off x="914400" y="34242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64" name="Text Box 202"/>
              <p:cNvSpPr txBox="1">
                <a:spLocks noChangeArrowheads="1"/>
              </p:cNvSpPr>
              <p:nvPr/>
            </p:nvSpPr>
            <p:spPr bwMode="auto">
              <a:xfrm>
                <a:off x="914400" y="37290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65" name="Text Box 203"/>
              <p:cNvSpPr txBox="1">
                <a:spLocks noChangeArrowheads="1"/>
              </p:cNvSpPr>
              <p:nvPr/>
            </p:nvSpPr>
            <p:spPr bwMode="auto">
              <a:xfrm>
                <a:off x="914400" y="4033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66" name="Text Box 204"/>
              <p:cNvSpPr txBox="1">
                <a:spLocks noChangeArrowheads="1"/>
              </p:cNvSpPr>
              <p:nvPr/>
            </p:nvSpPr>
            <p:spPr bwMode="auto">
              <a:xfrm>
                <a:off x="1524000" y="34242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67" name="Text Box 205"/>
              <p:cNvSpPr txBox="1">
                <a:spLocks noChangeArrowheads="1"/>
              </p:cNvSpPr>
              <p:nvPr/>
            </p:nvSpPr>
            <p:spPr bwMode="auto">
              <a:xfrm>
                <a:off x="1828800" y="34242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68" name="Text Box 206"/>
              <p:cNvSpPr txBox="1">
                <a:spLocks noChangeArrowheads="1"/>
              </p:cNvSpPr>
              <p:nvPr/>
            </p:nvSpPr>
            <p:spPr bwMode="auto">
              <a:xfrm>
                <a:off x="1219199" y="4110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69" name="Text Box 207"/>
              <p:cNvSpPr txBox="1">
                <a:spLocks noChangeArrowheads="1"/>
              </p:cNvSpPr>
              <p:nvPr/>
            </p:nvSpPr>
            <p:spPr bwMode="auto">
              <a:xfrm>
                <a:off x="1447799" y="4110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70" name="Text Box 208"/>
              <p:cNvSpPr txBox="1">
                <a:spLocks noChangeArrowheads="1"/>
              </p:cNvSpPr>
              <p:nvPr/>
            </p:nvSpPr>
            <p:spPr bwMode="auto">
              <a:xfrm>
                <a:off x="1828800" y="4110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71" name="Text Box 209"/>
              <p:cNvSpPr txBox="1">
                <a:spLocks noChangeArrowheads="1"/>
              </p:cNvSpPr>
              <p:nvPr/>
            </p:nvSpPr>
            <p:spPr bwMode="auto">
              <a:xfrm>
                <a:off x="1341438" y="2933700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72" name="Line 210"/>
              <p:cNvSpPr>
                <a:spLocks noChangeShapeType="1"/>
              </p:cNvSpPr>
              <p:nvPr/>
            </p:nvSpPr>
            <p:spPr bwMode="auto">
              <a:xfrm>
                <a:off x="1219200" y="50292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73" name="Line 211"/>
              <p:cNvSpPr>
                <a:spLocks noChangeShapeType="1"/>
              </p:cNvSpPr>
              <p:nvPr/>
            </p:nvSpPr>
            <p:spPr bwMode="auto">
              <a:xfrm>
                <a:off x="914400" y="5257800"/>
                <a:ext cx="137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74" name="Text Box 212"/>
              <p:cNvSpPr txBox="1">
                <a:spLocks noChangeArrowheads="1"/>
              </p:cNvSpPr>
              <p:nvPr/>
            </p:nvSpPr>
            <p:spPr bwMode="auto">
              <a:xfrm>
                <a:off x="1219199" y="4872037"/>
                <a:ext cx="114383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   y   z</a:t>
                </a:r>
              </a:p>
            </p:txBody>
          </p:sp>
          <p:sp>
            <p:nvSpPr>
              <p:cNvPr id="41075" name="Text Box 213"/>
              <p:cNvSpPr txBox="1">
                <a:spLocks noChangeArrowheads="1"/>
              </p:cNvSpPr>
              <p:nvPr/>
            </p:nvSpPr>
            <p:spPr bwMode="auto">
              <a:xfrm>
                <a:off x="914400" y="5253037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x</a:t>
                </a:r>
              </a:p>
            </p:txBody>
          </p:sp>
          <p:sp>
            <p:nvSpPr>
              <p:cNvPr id="41076" name="Text Box 214"/>
              <p:cNvSpPr txBox="1">
                <a:spLocks noChangeArrowheads="1"/>
              </p:cNvSpPr>
              <p:nvPr/>
            </p:nvSpPr>
            <p:spPr bwMode="auto">
              <a:xfrm>
                <a:off x="914400" y="55578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y</a:t>
                </a:r>
              </a:p>
            </p:txBody>
          </p:sp>
          <p:sp>
            <p:nvSpPr>
              <p:cNvPr id="41077" name="Text Box 215"/>
              <p:cNvSpPr txBox="1">
                <a:spLocks noChangeArrowheads="1"/>
              </p:cNvSpPr>
              <p:nvPr/>
            </p:nvSpPr>
            <p:spPr bwMode="auto">
              <a:xfrm>
                <a:off x="914400" y="5862638"/>
                <a:ext cx="37487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z</a:t>
                </a:r>
              </a:p>
            </p:txBody>
          </p:sp>
          <p:sp>
            <p:nvSpPr>
              <p:cNvPr id="41078" name="Text Box 216"/>
              <p:cNvSpPr txBox="1">
                <a:spLocks noChangeArrowheads="1"/>
              </p:cNvSpPr>
              <p:nvPr/>
            </p:nvSpPr>
            <p:spPr bwMode="auto">
              <a:xfrm>
                <a:off x="1219199" y="5638799"/>
                <a:ext cx="99060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79" name="Text Box 217"/>
              <p:cNvSpPr txBox="1">
                <a:spLocks noChangeArrowheads="1"/>
              </p:cNvSpPr>
              <p:nvPr/>
            </p:nvSpPr>
            <p:spPr bwMode="auto">
              <a:xfrm>
                <a:off x="1447799" y="5634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80" name="Text Box 218"/>
              <p:cNvSpPr txBox="1">
                <a:spLocks noChangeArrowheads="1"/>
              </p:cNvSpPr>
              <p:nvPr/>
            </p:nvSpPr>
            <p:spPr bwMode="auto">
              <a:xfrm>
                <a:off x="1828800" y="5634038"/>
                <a:ext cx="436950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∞</a:t>
                </a:r>
              </a:p>
            </p:txBody>
          </p:sp>
          <p:sp>
            <p:nvSpPr>
              <p:cNvPr id="41081" name="Text Box 219"/>
              <p:cNvSpPr txBox="1">
                <a:spLocks noChangeArrowheads="1"/>
              </p:cNvSpPr>
              <p:nvPr/>
            </p:nvSpPr>
            <p:spPr bwMode="auto">
              <a:xfrm>
                <a:off x="1219199" y="59388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7</a:t>
                </a:r>
              </a:p>
            </p:txBody>
          </p:sp>
          <p:sp>
            <p:nvSpPr>
              <p:cNvPr id="41082" name="Text Box 220"/>
              <p:cNvSpPr txBox="1">
                <a:spLocks noChangeArrowheads="1"/>
              </p:cNvSpPr>
              <p:nvPr/>
            </p:nvSpPr>
            <p:spPr bwMode="auto">
              <a:xfrm>
                <a:off x="1447799" y="59388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1</a:t>
                </a:r>
              </a:p>
            </p:txBody>
          </p:sp>
          <p:sp>
            <p:nvSpPr>
              <p:cNvPr id="41083" name="Text Box 221"/>
              <p:cNvSpPr txBox="1">
                <a:spLocks noChangeArrowheads="1"/>
              </p:cNvSpPr>
              <p:nvPr/>
            </p:nvSpPr>
            <p:spPr bwMode="auto">
              <a:xfrm>
                <a:off x="1828800" y="5938838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0</a:t>
                </a:r>
              </a:p>
            </p:txBody>
          </p:sp>
          <p:sp>
            <p:nvSpPr>
              <p:cNvPr id="41084" name="Text Box 222"/>
              <p:cNvSpPr txBox="1">
                <a:spLocks noChangeArrowheads="1"/>
              </p:cNvSpPr>
              <p:nvPr/>
            </p:nvSpPr>
            <p:spPr bwMode="auto">
              <a:xfrm>
                <a:off x="1363663" y="4740275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085" name="Text Box 223"/>
              <p:cNvSpPr txBox="1">
                <a:spLocks noChangeArrowheads="1"/>
              </p:cNvSpPr>
              <p:nvPr/>
            </p:nvSpPr>
            <p:spPr bwMode="auto">
              <a:xfrm>
                <a:off x="1219199" y="3467100"/>
                <a:ext cx="1191897" cy="107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dirty="0"/>
                  <a:t>∞</a:t>
                </a:r>
              </a:p>
              <a:p>
                <a:r>
                  <a:rPr lang="en-US" altLang="de-DE" dirty="0"/>
                  <a:t>2   0   1</a:t>
                </a:r>
              </a:p>
            </p:txBody>
          </p:sp>
          <p:sp>
            <p:nvSpPr>
              <p:cNvPr id="41086" name="Text Box 224"/>
              <p:cNvSpPr txBox="1">
                <a:spLocks noChangeArrowheads="1"/>
              </p:cNvSpPr>
              <p:nvPr/>
            </p:nvSpPr>
            <p:spPr bwMode="auto">
              <a:xfrm>
                <a:off x="1219199" y="5257800"/>
                <a:ext cx="990600" cy="107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de-DE"/>
                  <a:t>∞ ∞  ∞</a:t>
                </a:r>
              </a:p>
            </p:txBody>
          </p:sp>
          <p:sp>
            <p:nvSpPr>
              <p:cNvPr id="41087" name="Text Box 225"/>
              <p:cNvSpPr txBox="1">
                <a:spLocks noChangeArrowheads="1"/>
              </p:cNvSpPr>
              <p:nvPr/>
            </p:nvSpPr>
            <p:spPr bwMode="auto">
              <a:xfrm>
                <a:off x="3260725" y="2006599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2   0   1</a:t>
                </a:r>
              </a:p>
            </p:txBody>
          </p:sp>
          <p:sp>
            <p:nvSpPr>
              <p:cNvPr id="41088" name="Text Box 226"/>
              <p:cNvSpPr txBox="1">
                <a:spLocks noChangeArrowheads="1"/>
              </p:cNvSpPr>
              <p:nvPr/>
            </p:nvSpPr>
            <p:spPr bwMode="auto">
              <a:xfrm>
                <a:off x="3260725" y="2322512"/>
                <a:ext cx="1191897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7   1   0</a:t>
                </a:r>
              </a:p>
            </p:txBody>
          </p:sp>
          <p:sp>
            <p:nvSpPr>
              <p:cNvPr id="41089" name="Line 227"/>
              <p:cNvSpPr>
                <a:spLocks noChangeShapeType="1"/>
              </p:cNvSpPr>
              <p:nvPr/>
            </p:nvSpPr>
            <p:spPr bwMode="auto">
              <a:xfrm>
                <a:off x="2209800" y="1981200"/>
                <a:ext cx="685800" cy="1524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0" name="Line 228"/>
              <p:cNvSpPr>
                <a:spLocks noChangeShapeType="1"/>
              </p:cNvSpPr>
              <p:nvPr/>
            </p:nvSpPr>
            <p:spPr bwMode="auto">
              <a:xfrm>
                <a:off x="2133600" y="2057400"/>
                <a:ext cx="685800" cy="3124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1" name="Line 229"/>
              <p:cNvSpPr>
                <a:spLocks noChangeShapeType="1"/>
              </p:cNvSpPr>
              <p:nvPr/>
            </p:nvSpPr>
            <p:spPr bwMode="auto">
              <a:xfrm flipV="1">
                <a:off x="2133600" y="2514600"/>
                <a:ext cx="762000" cy="1295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2" name="Line 230"/>
              <p:cNvSpPr>
                <a:spLocks noChangeShapeType="1"/>
              </p:cNvSpPr>
              <p:nvPr/>
            </p:nvSpPr>
            <p:spPr bwMode="auto">
              <a:xfrm>
                <a:off x="2133600" y="4114800"/>
                <a:ext cx="609600" cy="1143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3" name="Line 231"/>
              <p:cNvSpPr>
                <a:spLocks noChangeShapeType="1"/>
              </p:cNvSpPr>
              <p:nvPr/>
            </p:nvSpPr>
            <p:spPr bwMode="auto">
              <a:xfrm flipV="1">
                <a:off x="2133600" y="2590800"/>
                <a:ext cx="838200" cy="3429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4" name="Line 232"/>
              <p:cNvSpPr>
                <a:spLocks noChangeShapeType="1"/>
              </p:cNvSpPr>
              <p:nvPr/>
            </p:nvSpPr>
            <p:spPr bwMode="auto">
              <a:xfrm flipV="1">
                <a:off x="2209800" y="4343400"/>
                <a:ext cx="762000" cy="175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5" name="Line 233"/>
              <p:cNvSpPr>
                <a:spLocks noChangeShapeType="1"/>
              </p:cNvSpPr>
              <p:nvPr/>
            </p:nvSpPr>
            <p:spPr bwMode="auto">
              <a:xfrm>
                <a:off x="609600" y="6345238"/>
                <a:ext cx="5410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41096" name="Text Box 234"/>
              <p:cNvSpPr txBox="1">
                <a:spLocks noChangeArrowheads="1"/>
              </p:cNvSpPr>
              <p:nvPr/>
            </p:nvSpPr>
            <p:spPr bwMode="auto">
              <a:xfrm>
                <a:off x="6069012" y="6137274"/>
                <a:ext cx="775375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time</a:t>
                </a:r>
              </a:p>
            </p:txBody>
          </p:sp>
          <p:sp>
            <p:nvSpPr>
              <p:cNvPr id="41097" name="Text Box 270"/>
              <p:cNvSpPr txBox="1">
                <a:spLocks noChangeArrowheads="1"/>
              </p:cNvSpPr>
              <p:nvPr/>
            </p:nvSpPr>
            <p:spPr bwMode="auto">
              <a:xfrm>
                <a:off x="24418" y="1104900"/>
                <a:ext cx="1159857" cy="937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node x</a:t>
                </a:r>
              </a:p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table</a:t>
                </a:r>
              </a:p>
            </p:txBody>
          </p:sp>
          <p:sp>
            <p:nvSpPr>
              <p:cNvPr id="41098" name="Oval 271"/>
              <p:cNvSpPr>
                <a:spLocks noChangeArrowheads="1"/>
              </p:cNvSpPr>
              <p:nvPr/>
            </p:nvSpPr>
            <p:spPr bwMode="auto">
              <a:xfrm>
                <a:off x="1219200" y="16764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099" name="Oval 272"/>
              <p:cNvSpPr>
                <a:spLocks noChangeArrowheads="1"/>
              </p:cNvSpPr>
              <p:nvPr/>
            </p:nvSpPr>
            <p:spPr bwMode="auto">
              <a:xfrm>
                <a:off x="1219200" y="3971241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100" name="Oval 273"/>
              <p:cNvSpPr>
                <a:spLocks noChangeArrowheads="1"/>
              </p:cNvSpPr>
              <p:nvPr/>
            </p:nvSpPr>
            <p:spPr bwMode="auto">
              <a:xfrm>
                <a:off x="1219200" y="59436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101" name="Oval 274"/>
              <p:cNvSpPr>
                <a:spLocks noChangeArrowheads="1"/>
              </p:cNvSpPr>
              <p:nvPr/>
            </p:nvSpPr>
            <p:spPr bwMode="auto">
              <a:xfrm>
                <a:off x="3297238" y="1676400"/>
                <a:ext cx="1066800" cy="38100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1102" name="Text Box 279"/>
              <p:cNvSpPr txBox="1">
                <a:spLocks noChangeArrowheads="1"/>
              </p:cNvSpPr>
              <p:nvPr/>
            </p:nvSpPr>
            <p:spPr bwMode="auto">
              <a:xfrm>
                <a:off x="3922713" y="1674812"/>
                <a:ext cx="390891" cy="615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/>
                  <a:t>3</a:t>
                </a:r>
              </a:p>
            </p:txBody>
          </p:sp>
          <p:sp>
            <p:nvSpPr>
              <p:cNvPr id="41103" name="Text Box 280"/>
              <p:cNvSpPr txBox="1">
                <a:spLocks noChangeArrowheads="1"/>
              </p:cNvSpPr>
              <p:nvPr/>
            </p:nvSpPr>
            <p:spPr bwMode="auto">
              <a:xfrm>
                <a:off x="3579813" y="1679575"/>
                <a:ext cx="342901" cy="1076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de-DE"/>
                  <a:t>2 </a:t>
                </a:r>
              </a:p>
            </p:txBody>
          </p:sp>
          <p:sp>
            <p:nvSpPr>
              <p:cNvPr id="41104" name="Text Box 281"/>
              <p:cNvSpPr txBox="1">
                <a:spLocks noChangeArrowheads="1"/>
              </p:cNvSpPr>
              <p:nvPr/>
            </p:nvSpPr>
            <p:spPr bwMode="auto">
              <a:xfrm>
                <a:off x="52993" y="2851150"/>
                <a:ext cx="1159857" cy="937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node y</a:t>
                </a:r>
              </a:p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table</a:t>
                </a:r>
              </a:p>
            </p:txBody>
          </p:sp>
          <p:sp>
            <p:nvSpPr>
              <p:cNvPr id="41105" name="Text Box 282"/>
              <p:cNvSpPr txBox="1">
                <a:spLocks noChangeArrowheads="1"/>
              </p:cNvSpPr>
              <p:nvPr/>
            </p:nvSpPr>
            <p:spPr bwMode="auto">
              <a:xfrm>
                <a:off x="75364" y="4699000"/>
                <a:ext cx="1143837" cy="937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node z</a:t>
                </a:r>
              </a:p>
              <a:p>
                <a:pPr algn="r">
                  <a:lnSpc>
                    <a:spcPct val="85000"/>
                  </a:lnSpc>
                </a:pPr>
                <a:r>
                  <a:rPr lang="en-US" altLang="de-DE" b="1">
                    <a:solidFill>
                      <a:srgbClr val="CC0000"/>
                    </a:solidFill>
                  </a:rPr>
                  <a:t>table</a:t>
                </a:r>
              </a:p>
            </p:txBody>
          </p:sp>
          <p:sp>
            <p:nvSpPr>
              <p:cNvPr id="41106" name="Text Box 283"/>
              <p:cNvSpPr txBox="1">
                <a:spLocks noChangeArrowheads="1"/>
              </p:cNvSpPr>
              <p:nvPr/>
            </p:nvSpPr>
            <p:spPr bwMode="auto">
              <a:xfrm>
                <a:off x="3413125" y="1142999"/>
                <a:ext cx="889518" cy="512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cost to</a:t>
                </a:r>
              </a:p>
            </p:txBody>
          </p:sp>
          <p:sp>
            <p:nvSpPr>
              <p:cNvPr id="41107" name="Text Box 284"/>
              <p:cNvSpPr txBox="1">
                <a:spLocks noChangeArrowheads="1"/>
              </p:cNvSpPr>
              <p:nvPr/>
            </p:nvSpPr>
            <p:spPr bwMode="auto">
              <a:xfrm rot="16200000">
                <a:off x="378848" y="2027877"/>
                <a:ext cx="902830" cy="384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1400" i="1" dirty="0"/>
                  <a:t>from</a:t>
                </a:r>
              </a:p>
            </p:txBody>
          </p:sp>
        </p:grpSp>
      </p:grpSp>
      <p:sp>
        <p:nvSpPr>
          <p:cNvPr id="182" name="Datumsplatzhalter 18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83" name="Fußzeilenplatzhalter 18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de-DE" sz="1600" dirty="0" smtClean="0"/>
              <a:t>Änderungen der Kosten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Knoten erkennt lokales Update der Kosten…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… aktualisiert Erreichbarkeitsinformationen und berechnet neuen Distanz-Vektor für betroffene Ziele…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… und informiert die Nachbarn bei Bedarf.</a:t>
            </a:r>
          </a:p>
          <a:p>
            <a:pPr>
              <a:buNone/>
              <a:defRPr/>
            </a:pPr>
            <a:r>
              <a:rPr lang="de-DE" sz="1600" dirty="0" smtClean="0"/>
              <a:t>“</a:t>
            </a:r>
            <a:r>
              <a:rPr lang="de-DE" sz="1600" dirty="0" err="1" smtClean="0"/>
              <a:t>Good</a:t>
            </a:r>
            <a:r>
              <a:rPr lang="de-DE" sz="1600" dirty="0" smtClean="0"/>
              <a:t> </a:t>
            </a:r>
            <a:r>
              <a:rPr lang="de-DE" sz="1600" dirty="0" err="1" smtClean="0"/>
              <a:t>news</a:t>
            </a:r>
            <a:r>
              <a:rPr lang="de-DE" sz="1600" dirty="0" smtClean="0"/>
              <a:t> </a:t>
            </a:r>
            <a:r>
              <a:rPr lang="de-DE" sz="1600" dirty="0" err="1" smtClean="0"/>
              <a:t>travel</a:t>
            </a:r>
            <a:r>
              <a:rPr lang="de-DE" sz="1600" dirty="0" smtClean="0"/>
              <a:t> fast”: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t0 : y erkennt Kostenupdate, aktualisiert eigene DV und informiert Nachbarn.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t1 : z erhält Update von y, aktualisiert seine Tabelle,  berechnet neue Kosten zu x und sendet eigenen DV an alle Nachbarn.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600" dirty="0" smtClean="0"/>
              <a:t>t2 : y erhält</a:t>
            </a:r>
            <a:r>
              <a:rPr lang="de-DE" altLang="ja-JP" sz="1600" dirty="0" smtClean="0"/>
              <a:t> Update von z, aktualisiert seine Tabelle.  Die Kosten für y ändern sich nicht, also sendet y auch keine Nachricht an z. </a:t>
            </a:r>
          </a:p>
        </p:txBody>
      </p:sp>
      <p:sp>
        <p:nvSpPr>
          <p:cNvPr id="4198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2CF71F5-E2B1-41EE-97E0-FD86E1F4B3D6}" type="slidenum">
              <a:rPr lang="de-DE" smtClean="0"/>
              <a:pPr/>
              <a:t>36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21" y="2036269"/>
            <a:ext cx="8661764" cy="277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DistanZ-VeKtor</a:t>
            </a:r>
            <a:r>
              <a:rPr lang="en-US" dirty="0" smtClean="0"/>
              <a:t>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ja-JP" dirty="0" smtClean="0"/>
              <a:t>“Bad news travel slow”: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altLang="ja-JP" dirty="0" smtClean="0"/>
              <a:t>“Count to infinity”-Problem:</a:t>
            </a:r>
          </a:p>
        </p:txBody>
      </p:sp>
      <p:sp>
        <p:nvSpPr>
          <p:cNvPr id="43013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7DA371-9186-4ACC-BC8D-3F4D24AB116A}" type="slidenum">
              <a:rPr lang="de-DE" smtClean="0"/>
              <a:pPr/>
              <a:t>37</a:t>
            </a:fld>
            <a:endParaRPr lang="de-DE" smtClean="0"/>
          </a:p>
        </p:txBody>
      </p:sp>
      <p:grpSp>
        <p:nvGrpSpPr>
          <p:cNvPr id="43014" name="Group 6"/>
          <p:cNvGrpSpPr>
            <a:grpSpLocks/>
          </p:cNvGrpSpPr>
          <p:nvPr/>
        </p:nvGrpSpPr>
        <p:grpSpPr bwMode="auto">
          <a:xfrm>
            <a:off x="6295100" y="1092928"/>
            <a:ext cx="2201845" cy="1164175"/>
            <a:chOff x="3625" y="1076"/>
            <a:chExt cx="1376" cy="970"/>
          </a:xfrm>
        </p:grpSpPr>
        <p:sp>
          <p:nvSpPr>
            <p:cNvPr id="43015" name="Freeform 7"/>
            <p:cNvSpPr>
              <a:spLocks/>
            </p:cNvSpPr>
            <p:nvPr/>
          </p:nvSpPr>
          <p:spPr bwMode="auto">
            <a:xfrm>
              <a:off x="3625" y="114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16" name="Freeform 8"/>
            <p:cNvSpPr>
              <a:spLocks/>
            </p:cNvSpPr>
            <p:nvPr/>
          </p:nvSpPr>
          <p:spPr bwMode="auto">
            <a:xfrm>
              <a:off x="3984" y="1404"/>
              <a:ext cx="222" cy="180"/>
            </a:xfrm>
            <a:custGeom>
              <a:avLst/>
              <a:gdLst>
                <a:gd name="T0" fmla="*/ 0 w 222"/>
                <a:gd name="T1" fmla="*/ 180 h 180"/>
                <a:gd name="T2" fmla="*/ 222 w 222"/>
                <a:gd name="T3" fmla="*/ 0 h 180"/>
                <a:gd name="T4" fmla="*/ 0 60000 65536"/>
                <a:gd name="T5" fmla="*/ 0 60000 65536"/>
                <a:gd name="T6" fmla="*/ 0 w 222"/>
                <a:gd name="T7" fmla="*/ 0 h 180"/>
                <a:gd name="T8" fmla="*/ 222 w 222"/>
                <a:gd name="T9" fmla="*/ 180 h 1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" h="180">
                  <a:moveTo>
                    <a:pt x="0" y="180"/>
                  </a:moveTo>
                  <a:lnTo>
                    <a:pt x="22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17" name="Oval 9"/>
            <p:cNvSpPr>
              <a:spLocks noChangeArrowheads="1"/>
            </p:cNvSpPr>
            <p:nvPr/>
          </p:nvSpPr>
          <p:spPr bwMode="auto">
            <a:xfrm>
              <a:off x="3724" y="164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3724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19" name="Line 11"/>
            <p:cNvSpPr>
              <a:spLocks noChangeShapeType="1"/>
            </p:cNvSpPr>
            <p:nvPr/>
          </p:nvSpPr>
          <p:spPr bwMode="auto">
            <a:xfrm>
              <a:off x="4037" y="1633"/>
              <a:ext cx="1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20" name="Rectangle 12"/>
            <p:cNvSpPr>
              <a:spLocks noChangeArrowheads="1"/>
            </p:cNvSpPr>
            <p:nvPr/>
          </p:nvSpPr>
          <p:spPr bwMode="auto">
            <a:xfrm>
              <a:off x="3724" y="163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altLang="de-DE" sz="2400" dirty="0">
                <a:latin typeface="Times New Roman" pitchFamily="18" charset="0"/>
              </a:endParaRPr>
            </a:p>
          </p:txBody>
        </p:sp>
        <p:sp>
          <p:nvSpPr>
            <p:cNvPr id="43021" name="Oval 13"/>
            <p:cNvSpPr>
              <a:spLocks noChangeArrowheads="1"/>
            </p:cNvSpPr>
            <p:nvPr/>
          </p:nvSpPr>
          <p:spPr bwMode="auto">
            <a:xfrm>
              <a:off x="3721" y="157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altLang="de-DE"/>
            </a:p>
          </p:txBody>
        </p:sp>
        <p:sp>
          <p:nvSpPr>
            <p:cNvPr id="43022" name="Freeform 14"/>
            <p:cNvSpPr>
              <a:spLocks/>
            </p:cNvSpPr>
            <p:nvPr/>
          </p:nvSpPr>
          <p:spPr bwMode="auto">
            <a:xfrm>
              <a:off x="4389" y="1404"/>
              <a:ext cx="216" cy="189"/>
            </a:xfrm>
            <a:custGeom>
              <a:avLst/>
              <a:gdLst>
                <a:gd name="T0" fmla="*/ 0 w 216"/>
                <a:gd name="T1" fmla="*/ 0 h 189"/>
                <a:gd name="T2" fmla="*/ 216 w 216"/>
                <a:gd name="T3" fmla="*/ 189 h 189"/>
                <a:gd name="T4" fmla="*/ 0 60000 65536"/>
                <a:gd name="T5" fmla="*/ 0 60000 65536"/>
                <a:gd name="T6" fmla="*/ 0 w 216"/>
                <a:gd name="T7" fmla="*/ 0 h 189"/>
                <a:gd name="T8" fmla="*/ 216 w 216"/>
                <a:gd name="T9" fmla="*/ 189 h 1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6" h="189">
                  <a:moveTo>
                    <a:pt x="0" y="0"/>
                  </a:moveTo>
                  <a:lnTo>
                    <a:pt x="216" y="18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3023" name="Freeform 15"/>
            <p:cNvSpPr>
              <a:spLocks/>
            </p:cNvSpPr>
            <p:nvPr/>
          </p:nvSpPr>
          <p:spPr bwMode="auto">
            <a:xfrm>
              <a:off x="4041" y="1668"/>
              <a:ext cx="540" cy="3"/>
            </a:xfrm>
            <a:custGeom>
              <a:avLst/>
              <a:gdLst>
                <a:gd name="T0" fmla="*/ 540 w 540"/>
                <a:gd name="T1" fmla="*/ 3 h 3"/>
                <a:gd name="T2" fmla="*/ 0 w 540"/>
                <a:gd name="T3" fmla="*/ 0 h 3"/>
                <a:gd name="T4" fmla="*/ 0 60000 65536"/>
                <a:gd name="T5" fmla="*/ 0 60000 65536"/>
                <a:gd name="T6" fmla="*/ 0 w 540"/>
                <a:gd name="T7" fmla="*/ 0 h 3"/>
                <a:gd name="T8" fmla="*/ 540 w 540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0" h="3">
                  <a:moveTo>
                    <a:pt x="540" y="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43024" name="Group 16"/>
            <p:cNvGrpSpPr>
              <a:grpSpLocks/>
            </p:cNvGrpSpPr>
            <p:nvPr/>
          </p:nvGrpSpPr>
          <p:grpSpPr bwMode="auto">
            <a:xfrm>
              <a:off x="3769" y="1526"/>
              <a:ext cx="211" cy="336"/>
              <a:chOff x="2950" y="2429"/>
              <a:chExt cx="214" cy="336"/>
            </a:xfrm>
          </p:grpSpPr>
          <p:sp>
            <p:nvSpPr>
              <p:cNvPr id="43048" name="Rectangle 1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3049" name="Text Box 18"/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4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2000" dirty="0">
                    <a:latin typeface="Comic Sans MS" pitchFamily="66" charset="0"/>
                  </a:rPr>
                  <a:t>x</a:t>
                </a:r>
                <a:endParaRPr lang="en-US" altLang="de-DE" sz="2400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3025" name="Group 19"/>
            <p:cNvGrpSpPr>
              <a:grpSpLocks/>
            </p:cNvGrpSpPr>
            <p:nvPr/>
          </p:nvGrpSpPr>
          <p:grpSpPr bwMode="auto">
            <a:xfrm>
              <a:off x="4566" y="1538"/>
              <a:ext cx="316" cy="336"/>
              <a:chOff x="1740" y="2306"/>
              <a:chExt cx="316" cy="336"/>
            </a:xfrm>
          </p:grpSpPr>
          <p:sp>
            <p:nvSpPr>
              <p:cNvPr id="43040" name="Oval 20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3041" name="Line 21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42" name="Line 22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43" name="Rectangle 23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>
                  <a:latin typeface="Times New Roman" pitchFamily="18" charset="0"/>
                </a:endParaRPr>
              </a:p>
            </p:txBody>
          </p:sp>
          <p:sp>
            <p:nvSpPr>
              <p:cNvPr id="43044" name="Oval 24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43045" name="Group 25"/>
              <p:cNvGrpSpPr>
                <a:grpSpLocks/>
              </p:cNvGrpSpPr>
              <p:nvPr/>
            </p:nvGrpSpPr>
            <p:grpSpPr bwMode="auto">
              <a:xfrm>
                <a:off x="1799" y="2306"/>
                <a:ext cx="203" cy="336"/>
                <a:chOff x="2954" y="2429"/>
                <a:chExt cx="206" cy="336"/>
              </a:xfrm>
            </p:grpSpPr>
            <p:sp>
              <p:nvSpPr>
                <p:cNvPr id="43046" name="Rectangle 26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43047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954" y="2429"/>
                  <a:ext cx="206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>
                      <a:latin typeface="Comic Sans MS" pitchFamily="66" charset="0"/>
                    </a:rPr>
                    <a:t>z</a:t>
                  </a:r>
                  <a:endParaRPr lang="en-US" altLang="de-DE" sz="2400" dirty="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43026" name="Text Box 28"/>
            <p:cNvSpPr txBox="1">
              <a:spLocks noChangeArrowheads="1"/>
            </p:cNvSpPr>
            <p:nvPr/>
          </p:nvSpPr>
          <p:spPr bwMode="auto">
            <a:xfrm>
              <a:off x="4469" y="1328"/>
              <a:ext cx="18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latin typeface="Comic Sans MS" pitchFamily="66" charset="0"/>
                </a:rPr>
                <a:t>1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sp>
          <p:nvSpPr>
            <p:cNvPr id="43027" name="Text Box 29"/>
            <p:cNvSpPr txBox="1">
              <a:spLocks noChangeArrowheads="1"/>
            </p:cNvSpPr>
            <p:nvPr/>
          </p:nvSpPr>
          <p:spPr bwMode="auto">
            <a:xfrm>
              <a:off x="3929" y="1325"/>
              <a:ext cx="20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latin typeface="Comic Sans MS" pitchFamily="66" charset="0"/>
                </a:rPr>
                <a:t>4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sp>
          <p:nvSpPr>
            <p:cNvPr id="43028" name="Text Box 30"/>
            <p:cNvSpPr txBox="1">
              <a:spLocks noChangeArrowheads="1"/>
            </p:cNvSpPr>
            <p:nvPr/>
          </p:nvSpPr>
          <p:spPr bwMode="auto">
            <a:xfrm>
              <a:off x="4170" y="1658"/>
              <a:ext cx="29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latin typeface="Comic Sans MS" pitchFamily="66" charset="0"/>
                </a:rPr>
                <a:t>50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grpSp>
          <p:nvGrpSpPr>
            <p:cNvPr id="43029" name="Group 31"/>
            <p:cNvGrpSpPr>
              <a:grpSpLocks/>
            </p:cNvGrpSpPr>
            <p:nvPr/>
          </p:nvGrpSpPr>
          <p:grpSpPr bwMode="auto">
            <a:xfrm>
              <a:off x="4146" y="1214"/>
              <a:ext cx="316" cy="336"/>
              <a:chOff x="1740" y="2306"/>
              <a:chExt cx="316" cy="336"/>
            </a:xfrm>
          </p:grpSpPr>
          <p:sp>
            <p:nvSpPr>
              <p:cNvPr id="43032" name="Oval 32"/>
              <p:cNvSpPr>
                <a:spLocks noChangeArrowheads="1"/>
              </p:cNvSpPr>
              <p:nvPr/>
            </p:nvSpPr>
            <p:spPr bwMode="auto">
              <a:xfrm>
                <a:off x="1743" y="2420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43033" name="Line 33"/>
              <p:cNvSpPr>
                <a:spLocks noChangeShapeType="1"/>
              </p:cNvSpPr>
              <p:nvPr/>
            </p:nvSpPr>
            <p:spPr bwMode="auto">
              <a:xfrm>
                <a:off x="1743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34" name="Line 34"/>
              <p:cNvSpPr>
                <a:spLocks noChangeShapeType="1"/>
              </p:cNvSpPr>
              <p:nvPr/>
            </p:nvSpPr>
            <p:spPr bwMode="auto">
              <a:xfrm>
                <a:off x="2056" y="2413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035" name="Rectangle 35"/>
              <p:cNvSpPr>
                <a:spLocks noChangeArrowheads="1"/>
              </p:cNvSpPr>
              <p:nvPr/>
            </p:nvSpPr>
            <p:spPr bwMode="auto">
              <a:xfrm>
                <a:off x="1743" y="2413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 sz="2400" dirty="0">
                  <a:latin typeface="Times New Roman" pitchFamily="18" charset="0"/>
                </a:endParaRPr>
              </a:p>
            </p:txBody>
          </p:sp>
          <p:sp>
            <p:nvSpPr>
              <p:cNvPr id="43036" name="Oval 36"/>
              <p:cNvSpPr>
                <a:spLocks noChangeArrowheads="1"/>
              </p:cNvSpPr>
              <p:nvPr/>
            </p:nvSpPr>
            <p:spPr bwMode="auto">
              <a:xfrm>
                <a:off x="1740" y="2354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43037" name="Group 37"/>
              <p:cNvGrpSpPr>
                <a:grpSpLocks/>
              </p:cNvGrpSpPr>
              <p:nvPr/>
            </p:nvGrpSpPr>
            <p:grpSpPr bwMode="auto">
              <a:xfrm>
                <a:off x="1801" y="2306"/>
                <a:ext cx="200" cy="336"/>
                <a:chOff x="2956" y="2429"/>
                <a:chExt cx="203" cy="336"/>
              </a:xfrm>
            </p:grpSpPr>
            <p:sp>
              <p:nvSpPr>
                <p:cNvPr id="43038" name="Rectangle 3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3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4303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956" y="2429"/>
                  <a:ext cx="203" cy="3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de-DE" sz="2000" dirty="0">
                      <a:latin typeface="Comic Sans MS" pitchFamily="66" charset="0"/>
                    </a:rPr>
                    <a:t>y</a:t>
                  </a:r>
                  <a:endParaRPr lang="en-US" altLang="de-DE" sz="2400" dirty="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43030" name="Text Box 40"/>
            <p:cNvSpPr txBox="1">
              <a:spLocks noChangeArrowheads="1"/>
            </p:cNvSpPr>
            <p:nvPr/>
          </p:nvSpPr>
          <p:spPr bwMode="auto">
            <a:xfrm>
              <a:off x="3783" y="1076"/>
              <a:ext cx="29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dirty="0">
                  <a:solidFill>
                    <a:srgbClr val="FF0000"/>
                  </a:solidFill>
                  <a:latin typeface="Comic Sans MS" pitchFamily="66" charset="0"/>
                </a:rPr>
                <a:t>60</a:t>
              </a:r>
              <a:endParaRPr lang="en-US" altLang="de-DE" sz="2400" dirty="0">
                <a:latin typeface="Times New Roman" pitchFamily="18" charset="0"/>
              </a:endParaRPr>
            </a:p>
          </p:txBody>
        </p:sp>
        <p:sp>
          <p:nvSpPr>
            <p:cNvPr id="43031" name="Line 41"/>
            <p:cNvSpPr>
              <a:spLocks noChangeShapeType="1"/>
            </p:cNvSpPr>
            <p:nvPr/>
          </p:nvSpPr>
          <p:spPr bwMode="auto">
            <a:xfrm flipH="1" flipV="1">
              <a:off x="3948" y="1272"/>
              <a:ext cx="132" cy="2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42" name="Datumsplatzhalter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43" name="Fußzeilenplatzhalt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Internet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Das Internet als Netzwerk von Netzwerken wird von unterschiedlichen Organisationen betrieben (Netzwerke werden Autonomes System genannt).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Daher sind Richtlinien beim Routing relevant!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Jedes Netzwerk nutzt unabhängig von den anderen ein internes Routing-Protokoll (“</a:t>
            </a:r>
            <a:r>
              <a:rPr lang="de-DE" altLang="ja-JP" sz="1600" dirty="0" err="1" smtClean="0"/>
              <a:t>Intradomain</a:t>
            </a:r>
            <a:r>
              <a:rPr lang="de-DE" altLang="ja-JP" sz="1600" dirty="0" smtClean="0"/>
              <a:t>” oder “</a:t>
            </a:r>
            <a:r>
              <a:rPr lang="de-DE" altLang="ja-JP" sz="1600" dirty="0" err="1" smtClean="0"/>
              <a:t>Interior</a:t>
            </a:r>
            <a:r>
              <a:rPr lang="de-DE" altLang="ja-JP" sz="1600" dirty="0" smtClean="0"/>
              <a:t> Gateway Protocol”).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Alle Netzwerke müssen ein gemeinsames (“</a:t>
            </a:r>
            <a:r>
              <a:rPr lang="de-DE" altLang="ja-JP" sz="1600" dirty="0" err="1" smtClean="0"/>
              <a:t>Exterior</a:t>
            </a:r>
            <a:r>
              <a:rPr lang="de-DE" altLang="ja-JP" sz="1600" dirty="0" smtClean="0"/>
              <a:t>-”) Interdomain-Protokoll unterstützen.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Ist dabei ein Link-State- oder ein Distanz-Vektor-Protokoll besser?</a:t>
            </a:r>
          </a:p>
        </p:txBody>
      </p:sp>
      <p:sp>
        <p:nvSpPr>
          <p:cNvPr id="4506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B57D4F-6FB1-4A49-B0F2-2533ED5F515E}" type="slidenum">
              <a:rPr lang="de-DE" smtClean="0"/>
              <a:pPr/>
              <a:t>38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Internet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Das Internet als Netzwerk von Netzwerken wird von unterschiedlichen Organisationen betrieben (Netzwerke werden Autonomes System genannt).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Daher sind Richtlinien beim Routing relevant!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Jedes Netzwerk nutzt unabhängig von den anderen ein internes Routing-Protokoll (“</a:t>
            </a:r>
            <a:r>
              <a:rPr lang="de-DE" altLang="ja-JP" sz="1600" dirty="0" err="1" smtClean="0"/>
              <a:t>Intradomain</a:t>
            </a:r>
            <a:r>
              <a:rPr lang="de-DE" altLang="ja-JP" sz="1600" dirty="0" smtClean="0"/>
              <a:t>” oder “</a:t>
            </a:r>
            <a:r>
              <a:rPr lang="de-DE" altLang="ja-JP" sz="1600" dirty="0" err="1" smtClean="0"/>
              <a:t>Interior</a:t>
            </a:r>
            <a:r>
              <a:rPr lang="de-DE" altLang="ja-JP" sz="1600" dirty="0" smtClean="0"/>
              <a:t> Gateway Protocol”).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Alle Netzwerke müssen ein gemeinsames (“</a:t>
            </a:r>
            <a:r>
              <a:rPr lang="de-DE" altLang="ja-JP" sz="1600" dirty="0" err="1" smtClean="0"/>
              <a:t>Exterior</a:t>
            </a:r>
            <a:r>
              <a:rPr lang="de-DE" altLang="ja-JP" sz="1600" dirty="0" smtClean="0"/>
              <a:t>-”) Interdomain-Protokoll unterstützen.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Ist dabei ein Link-State- oder ein Distanz-Vektor-Protokoll besser?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Link-State?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Jeder Router muss die gesamte Internet-Topologie kennen.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Keine Möglichkeit für Richtlinien!</a:t>
            </a:r>
          </a:p>
        </p:txBody>
      </p:sp>
      <p:sp>
        <p:nvSpPr>
          <p:cNvPr id="4506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B57D4F-6FB1-4A49-B0F2-2533ED5F515E}" type="slidenum">
              <a:rPr lang="de-DE" smtClean="0"/>
              <a:pPr/>
              <a:t>39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1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de-DE" dirty="0" err="1" smtClean="0"/>
              <a:t>ARPANet</a:t>
            </a:r>
            <a:r>
              <a:rPr lang="en-US" altLang="de-DE" dirty="0" smtClean="0"/>
              <a:t> (Advanced Research Projects Agency Network)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de-DE" dirty="0" err="1" smtClean="0"/>
              <a:t>Erste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Forschung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begann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bereits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im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Jahre</a:t>
            </a:r>
            <a:r>
              <a:rPr lang="en-US" altLang="de-DE" dirty="0" smtClean="0"/>
              <a:t> 1963.</a:t>
            </a:r>
          </a:p>
          <a:p>
            <a:pPr>
              <a:buNone/>
            </a:pPr>
            <a:r>
              <a:rPr lang="en-US" altLang="de-DE" dirty="0" err="1" smtClean="0"/>
              <a:t>Schon</a:t>
            </a:r>
            <a:r>
              <a:rPr lang="en-US" altLang="de-DE" dirty="0" smtClean="0"/>
              <a:t> 1969 </a:t>
            </a:r>
            <a:r>
              <a:rPr lang="en-US" altLang="de-DE" dirty="0" err="1" smtClean="0"/>
              <a:t>führte</a:t>
            </a:r>
            <a:r>
              <a:rPr lang="en-US" altLang="de-DE" dirty="0" smtClean="0"/>
              <a:t> das </a:t>
            </a:r>
            <a:r>
              <a:rPr lang="en-US" altLang="de-DE" dirty="0" err="1" smtClean="0"/>
              <a:t>ARPANet</a:t>
            </a:r>
            <a:r>
              <a:rPr lang="en-US" altLang="de-DE" dirty="0" smtClean="0"/>
              <a:t> TCP/IP </a:t>
            </a:r>
            <a:r>
              <a:rPr lang="en-US" altLang="de-DE" dirty="0" err="1" smtClean="0"/>
              <a:t>Netzwerk-Protokolle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ein</a:t>
            </a:r>
            <a:r>
              <a:rPr lang="en-US" altLang="de-DE" dirty="0" smtClean="0"/>
              <a:t>.</a:t>
            </a:r>
          </a:p>
          <a:p>
            <a:pPr>
              <a:buFont typeface="Wingdings" pitchFamily="2" charset="2"/>
              <a:buChar char="§"/>
            </a:pPr>
            <a:endParaRPr lang="en-US" altLang="de-DE" dirty="0" smtClean="0"/>
          </a:p>
        </p:txBody>
      </p:sp>
      <p:sp>
        <p:nvSpPr>
          <p:cNvPr id="8196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97746C-473A-482C-9361-D52CF2F87B6A}" type="slidenum">
              <a:rPr lang="de-DE" smtClean="0"/>
              <a:pPr/>
              <a:t>4</a:t>
            </a:fld>
            <a:endParaRPr lang="de-DE" smtClean="0"/>
          </a:p>
        </p:txBody>
      </p:sp>
      <p:grpSp>
        <p:nvGrpSpPr>
          <p:cNvPr id="9" name="Gruppieren 8"/>
          <p:cNvGrpSpPr/>
          <p:nvPr/>
        </p:nvGrpSpPr>
        <p:grpSpPr>
          <a:xfrm>
            <a:off x="936826" y="1584275"/>
            <a:ext cx="7272086" cy="3160762"/>
            <a:chOff x="936826" y="1584275"/>
            <a:chExt cx="7272086" cy="3160762"/>
          </a:xfrm>
        </p:grpSpPr>
        <p:sp>
          <p:nvSpPr>
            <p:cNvPr id="7" name="Textfeld 6"/>
            <p:cNvSpPr txBox="1"/>
            <p:nvPr/>
          </p:nvSpPr>
          <p:spPr>
            <a:xfrm>
              <a:off x="936826" y="4032547"/>
              <a:ext cx="1295422" cy="647070"/>
            </a:xfrm>
            <a:prstGeom prst="rect">
              <a:avLst/>
            </a:prstGeom>
            <a:noFill/>
          </p:spPr>
          <p:txBody>
            <a:bodyPr wrap="none" lIns="92172" tIns="46086" rIns="92172" bIns="46086">
              <a:spAutoFit/>
            </a:bodyPr>
            <a:lstStyle/>
            <a:p>
              <a:pPr>
                <a:defRPr/>
              </a:pPr>
              <a:r>
                <a:rPr lang="de-DE" sz="1200" dirty="0">
                  <a:latin typeface="+mn-lt"/>
                </a:rPr>
                <a:t>Image ©</a:t>
              </a:r>
            </a:p>
            <a:p>
              <a:pPr>
                <a:defRPr/>
              </a:pPr>
              <a:r>
                <a:rPr lang="de-DE" sz="1200" dirty="0"/>
                <a:t>The </a:t>
              </a:r>
              <a:r>
                <a:rPr lang="de-DE" sz="1200" dirty="0" smtClean="0"/>
                <a:t>Computer</a:t>
              </a:r>
            </a:p>
            <a:p>
              <a:pPr>
                <a:defRPr/>
              </a:pPr>
              <a:r>
                <a:rPr lang="de-DE" sz="1200" dirty="0" err="1" smtClean="0"/>
                <a:t>History</a:t>
              </a:r>
              <a:r>
                <a:rPr lang="de-DE" sz="1200" dirty="0" smtClean="0"/>
                <a:t> </a:t>
              </a:r>
              <a:r>
                <a:rPr lang="de-DE" sz="1200" dirty="0"/>
                <a:t>Museum</a:t>
              </a:r>
              <a:endParaRPr lang="de-DE" sz="1200" dirty="0">
                <a:latin typeface="+mn-lt"/>
              </a:endParaRPr>
            </a:p>
          </p:txBody>
        </p:sp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25606" y="1584275"/>
              <a:ext cx="5883306" cy="31607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Internet Routing Protocol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Das Internet als Netzwerk von Netzwerken wird von unterschiedlichen Organisationen betrieben (Netzwerke werden Autonomes System genannt).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Daher sind Richtlinien beim Routing relevant!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Jedes Netzwerk nutzt unabhängig von den anderen ein internes Routing-Protokoll (“</a:t>
            </a:r>
            <a:r>
              <a:rPr lang="de-DE" altLang="ja-JP" sz="1600" dirty="0" err="1" smtClean="0"/>
              <a:t>Intradomain</a:t>
            </a:r>
            <a:r>
              <a:rPr lang="de-DE" altLang="ja-JP" sz="1600" dirty="0" smtClean="0"/>
              <a:t>” oder “</a:t>
            </a:r>
            <a:r>
              <a:rPr lang="de-DE" altLang="ja-JP" sz="1600" dirty="0" err="1" smtClean="0"/>
              <a:t>Interior</a:t>
            </a:r>
            <a:r>
              <a:rPr lang="de-DE" altLang="ja-JP" sz="1600" dirty="0" smtClean="0"/>
              <a:t> Gateway Protocol”).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Alle Netzwerke müssen ein gemeinsames (“</a:t>
            </a:r>
            <a:r>
              <a:rPr lang="de-DE" altLang="ja-JP" sz="1600" dirty="0" err="1" smtClean="0"/>
              <a:t>Exterior</a:t>
            </a:r>
            <a:r>
              <a:rPr lang="de-DE" altLang="ja-JP" sz="1600" dirty="0" smtClean="0"/>
              <a:t>-”) Interdomain-Protokoll unterstützen.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Ist dabei ein Link-State- oder ein Distanz-Vektor-Protokoll besser?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Distanz-Vektor?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Dynamische Verteilung des kürzesten/günstigsten Pfades.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altLang="ja-JP" sz="1600" dirty="0" smtClean="0"/>
              <a:t>Auch keine Möglichkeit für Richtlinien!</a:t>
            </a:r>
          </a:p>
        </p:txBody>
      </p:sp>
      <p:sp>
        <p:nvSpPr>
          <p:cNvPr id="4506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B57D4F-6FB1-4A49-B0F2-2533ED5F515E}" type="slidenum">
              <a:rPr lang="de-DE" smtClean="0"/>
              <a:pPr/>
              <a:t>40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err="1" smtClean="0"/>
              <a:t>Border</a:t>
            </a:r>
            <a:r>
              <a:rPr lang="de-DE" b="1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41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Border Gateway Protocol (BGP)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dirty="0" smtClean="0"/>
              <a:t>BGP is the Internet‘s de-facto standard </a:t>
            </a:r>
            <a:r>
              <a:rPr lang="en-US" dirty="0" err="1" smtClean="0"/>
              <a:t>interdomain</a:t>
            </a:r>
            <a:r>
              <a:rPr lang="en-US" dirty="0" smtClean="0"/>
              <a:t> routing protocol.</a:t>
            </a:r>
          </a:p>
          <a:p>
            <a:pPr>
              <a:buNone/>
              <a:defRPr/>
            </a:pPr>
            <a:r>
              <a:rPr lang="en-US" dirty="0" smtClean="0"/>
              <a:t>Allows policy base routing decisions such as: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Do not carry commercial traffic on educational networks.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Use the cheaper upstream provider even if the performance is bad.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For VoIP and Video stream use the expensive provider instead.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dirty="0" smtClean="0"/>
              <a:t>Do not route over the US to reach a partner also located in Germany! (US have Not Specified Adversaries, thank you Edward Snowden)</a:t>
            </a:r>
          </a:p>
          <a:p>
            <a:pPr>
              <a:buNone/>
              <a:defRPr/>
            </a:pPr>
            <a:r>
              <a:rPr lang="en-US" dirty="0" smtClean="0"/>
              <a:t>Policies allow a hierarchical routing system having providers, customers and peers.</a:t>
            </a:r>
          </a:p>
          <a:p>
            <a:pPr>
              <a:buFont typeface="Wingdings" pitchFamily="2" charset="2"/>
              <a:buChar char="§"/>
              <a:defRPr/>
            </a:pPr>
            <a:endParaRPr lang="en-US" dirty="0" smtClean="0"/>
          </a:p>
          <a:p>
            <a:pPr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4813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56A436-F721-461C-B5DE-6CF7972C59C4}" type="slidenum">
              <a:rPr lang="de-DE" smtClean="0"/>
              <a:pPr/>
              <a:t>42</a:t>
            </a:fld>
            <a:endParaRPr lang="de-DE" smtClean="0"/>
          </a:p>
        </p:txBody>
      </p:sp>
      <p:sp>
        <p:nvSpPr>
          <p:cNvPr id="57" name="Datumsplatzhalt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58" name="Fußzeilenplatzhalter 5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Border Gateway Protocol (BGP)</a:t>
            </a:r>
            <a:endParaRPr lang="en-US" dirty="0"/>
          </a:p>
        </p:txBody>
      </p:sp>
      <p:sp>
        <p:nvSpPr>
          <p:cNvPr id="48132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56A436-F721-461C-B5DE-6CF7972C59C4}" type="slidenum">
              <a:rPr lang="de-DE" smtClean="0"/>
              <a:pPr/>
              <a:t>43</a:t>
            </a:fld>
            <a:endParaRPr lang="de-DE" smtClean="0"/>
          </a:p>
        </p:txBody>
      </p:sp>
      <p:cxnSp>
        <p:nvCxnSpPr>
          <p:cNvPr id="48133" name="Straight Connector 334"/>
          <p:cNvCxnSpPr>
            <a:cxnSpLocks noChangeShapeType="1"/>
            <a:stCxn id="48149" idx="7"/>
            <a:endCxn id="48139" idx="3"/>
          </p:cNvCxnSpPr>
          <p:nvPr/>
        </p:nvCxnSpPr>
        <p:spPr bwMode="auto">
          <a:xfrm flipV="1">
            <a:off x="3187757" y="2271963"/>
            <a:ext cx="980909" cy="44646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4" name="Straight Connector 342"/>
          <p:cNvCxnSpPr>
            <a:cxnSpLocks noChangeShapeType="1"/>
            <a:stCxn id="48175" idx="2"/>
            <a:endCxn id="48149" idx="6"/>
          </p:cNvCxnSpPr>
          <p:nvPr/>
        </p:nvCxnSpPr>
        <p:spPr bwMode="auto">
          <a:xfrm flipH="1" flipV="1">
            <a:off x="3370176" y="2814443"/>
            <a:ext cx="62566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" name="Gruppieren 118"/>
          <p:cNvGrpSpPr>
            <a:grpSpLocks/>
          </p:cNvGrpSpPr>
          <p:nvPr/>
        </p:nvGrpSpPr>
        <p:grpSpPr bwMode="auto">
          <a:xfrm>
            <a:off x="3995845" y="2668022"/>
            <a:ext cx="1254540" cy="597689"/>
            <a:chOff x="4041118" y="5031568"/>
            <a:chExt cx="1244527" cy="790532"/>
          </a:xfrm>
        </p:grpSpPr>
        <p:grpSp>
          <p:nvGrpSpPr>
            <p:cNvPr id="5" name="Group 133"/>
            <p:cNvGrpSpPr>
              <a:grpSpLocks/>
            </p:cNvGrpSpPr>
            <p:nvPr/>
          </p:nvGrpSpPr>
          <p:grpSpPr bwMode="auto">
            <a:xfrm>
              <a:off x="4375203" y="5661248"/>
              <a:ext cx="577156" cy="160852"/>
              <a:chOff x="2356" y="1300"/>
              <a:chExt cx="555" cy="194"/>
            </a:xfrm>
          </p:grpSpPr>
          <p:sp>
            <p:nvSpPr>
              <p:cNvPr id="481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81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818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18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7" name="Gruppieren 116"/>
            <p:cNvGrpSpPr>
              <a:grpSpLocks/>
            </p:cNvGrpSpPr>
            <p:nvPr/>
          </p:nvGrpSpPr>
          <p:grpSpPr bwMode="auto">
            <a:xfrm>
              <a:off x="4041118" y="5031568"/>
              <a:ext cx="1244527" cy="533451"/>
              <a:chOff x="4041118" y="5031568"/>
              <a:chExt cx="1244527" cy="533451"/>
            </a:xfrm>
          </p:grpSpPr>
          <p:sp>
            <p:nvSpPr>
              <p:cNvPr id="48175" name="Oval 332"/>
              <p:cNvSpPr>
                <a:spLocks noChangeArrowheads="1"/>
              </p:cNvSpPr>
              <p:nvPr/>
            </p:nvSpPr>
            <p:spPr bwMode="auto">
              <a:xfrm>
                <a:off x="4041118" y="5045114"/>
                <a:ext cx="1244527" cy="36024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48176" name="TextBox 343"/>
              <p:cNvSpPr txBox="1">
                <a:spLocks noChangeArrowheads="1"/>
              </p:cNvSpPr>
              <p:nvPr/>
            </p:nvSpPr>
            <p:spPr bwMode="auto">
              <a:xfrm>
                <a:off x="4263609" y="5031568"/>
                <a:ext cx="769718" cy="533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AS B</a:t>
                </a:r>
              </a:p>
            </p:txBody>
          </p:sp>
        </p:grpSp>
        <p:cxnSp>
          <p:nvCxnSpPr>
            <p:cNvPr id="48174" name="Straight Connector 342"/>
            <p:cNvCxnSpPr>
              <a:cxnSpLocks noChangeShapeType="1"/>
              <a:stCxn id="48179" idx="0"/>
              <a:endCxn id="48175" idx="4"/>
            </p:cNvCxnSpPr>
            <p:nvPr/>
          </p:nvCxnSpPr>
          <p:spPr bwMode="auto">
            <a:xfrm flipV="1">
              <a:off x="4661701" y="5405356"/>
              <a:ext cx="1681" cy="2558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8136" name="Straight Connector 342"/>
          <p:cNvCxnSpPr>
            <a:cxnSpLocks noChangeShapeType="1"/>
            <a:stCxn id="48162" idx="2"/>
            <a:endCxn id="48175" idx="6"/>
          </p:cNvCxnSpPr>
          <p:nvPr/>
        </p:nvCxnSpPr>
        <p:spPr bwMode="auto">
          <a:xfrm flipH="1">
            <a:off x="5250386" y="2814443"/>
            <a:ext cx="56646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" name="Gruppieren 119"/>
          <p:cNvGrpSpPr>
            <a:grpSpLocks/>
          </p:cNvGrpSpPr>
          <p:nvPr/>
        </p:nvGrpSpPr>
        <p:grpSpPr bwMode="auto">
          <a:xfrm>
            <a:off x="5816847" y="2659619"/>
            <a:ext cx="1254540" cy="606091"/>
            <a:chOff x="6012160" y="5019949"/>
            <a:chExt cx="1244527" cy="802151"/>
          </a:xfrm>
        </p:grpSpPr>
        <p:grpSp>
          <p:nvGrpSpPr>
            <p:cNvPr id="9" name="Group 133"/>
            <p:cNvGrpSpPr>
              <a:grpSpLocks/>
            </p:cNvGrpSpPr>
            <p:nvPr/>
          </p:nvGrpSpPr>
          <p:grpSpPr bwMode="auto">
            <a:xfrm>
              <a:off x="6338335" y="5661248"/>
              <a:ext cx="577156" cy="160852"/>
              <a:chOff x="2356" y="1300"/>
              <a:chExt cx="555" cy="194"/>
            </a:xfrm>
          </p:grpSpPr>
          <p:sp>
            <p:nvSpPr>
              <p:cNvPr id="4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81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816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169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1" name="Gruppieren 114"/>
            <p:cNvGrpSpPr>
              <a:grpSpLocks/>
            </p:cNvGrpSpPr>
            <p:nvPr/>
          </p:nvGrpSpPr>
          <p:grpSpPr bwMode="auto">
            <a:xfrm>
              <a:off x="6012160" y="5019949"/>
              <a:ext cx="1244527" cy="533789"/>
              <a:chOff x="6012160" y="5019949"/>
              <a:chExt cx="1244527" cy="533789"/>
            </a:xfrm>
          </p:grpSpPr>
          <p:sp>
            <p:nvSpPr>
              <p:cNvPr id="48162" name="Oval 332"/>
              <p:cNvSpPr>
                <a:spLocks noChangeArrowheads="1"/>
              </p:cNvSpPr>
              <p:nvPr/>
            </p:nvSpPr>
            <p:spPr bwMode="auto">
              <a:xfrm>
                <a:off x="6012160" y="5045114"/>
                <a:ext cx="1244527" cy="36024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48163" name="TextBox 343"/>
              <p:cNvSpPr txBox="1">
                <a:spLocks noChangeArrowheads="1"/>
              </p:cNvSpPr>
              <p:nvPr/>
            </p:nvSpPr>
            <p:spPr bwMode="auto">
              <a:xfrm>
                <a:off x="6234651" y="5019949"/>
                <a:ext cx="784143" cy="5337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AS C</a:t>
                </a:r>
              </a:p>
            </p:txBody>
          </p:sp>
        </p:grpSp>
        <p:cxnSp>
          <p:nvCxnSpPr>
            <p:cNvPr id="48161" name="Straight Connector 342"/>
            <p:cNvCxnSpPr>
              <a:cxnSpLocks noChangeShapeType="1"/>
              <a:stCxn id="48166" idx="0"/>
              <a:endCxn id="48162" idx="4"/>
            </p:cNvCxnSpPr>
            <p:nvPr/>
          </p:nvCxnSpPr>
          <p:spPr bwMode="auto">
            <a:xfrm flipV="1">
              <a:off x="6624833" y="5405356"/>
              <a:ext cx="9591" cy="2558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2" name="Gruppieren 117"/>
          <p:cNvGrpSpPr>
            <a:grpSpLocks/>
          </p:cNvGrpSpPr>
          <p:nvPr/>
        </p:nvGrpSpPr>
        <p:grpSpPr bwMode="auto">
          <a:xfrm>
            <a:off x="2115636" y="2678823"/>
            <a:ext cx="1254540" cy="579687"/>
            <a:chOff x="2177128" y="5044344"/>
            <a:chExt cx="1244527" cy="767693"/>
          </a:xfrm>
        </p:grpSpPr>
        <p:grpSp>
          <p:nvGrpSpPr>
            <p:cNvPr id="13" name="Group 133"/>
            <p:cNvGrpSpPr>
              <a:grpSpLocks/>
            </p:cNvGrpSpPr>
            <p:nvPr/>
          </p:nvGrpSpPr>
          <p:grpSpPr bwMode="auto">
            <a:xfrm>
              <a:off x="2510860" y="5651185"/>
              <a:ext cx="577156" cy="160852"/>
              <a:chOff x="2356" y="1300"/>
              <a:chExt cx="555" cy="194"/>
            </a:xfrm>
          </p:grpSpPr>
          <p:sp>
            <p:nvSpPr>
              <p:cNvPr id="481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81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1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81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815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15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5" name="Gruppieren 95"/>
            <p:cNvGrpSpPr>
              <a:grpSpLocks/>
            </p:cNvGrpSpPr>
            <p:nvPr/>
          </p:nvGrpSpPr>
          <p:grpSpPr bwMode="auto">
            <a:xfrm>
              <a:off x="2177128" y="5044344"/>
              <a:ext cx="1244527" cy="534127"/>
              <a:chOff x="3629429" y="4094899"/>
              <a:chExt cx="1244527" cy="534127"/>
            </a:xfrm>
          </p:grpSpPr>
          <p:sp>
            <p:nvSpPr>
              <p:cNvPr id="48149" name="Oval 332"/>
              <p:cNvSpPr>
                <a:spLocks noChangeArrowheads="1"/>
              </p:cNvSpPr>
              <p:nvPr/>
            </p:nvSpPr>
            <p:spPr bwMode="auto">
              <a:xfrm>
                <a:off x="3629429" y="4094899"/>
                <a:ext cx="1244527" cy="36024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sp>
            <p:nvSpPr>
              <p:cNvPr id="48150" name="TextBox 343"/>
              <p:cNvSpPr txBox="1">
                <a:spLocks noChangeArrowheads="1"/>
              </p:cNvSpPr>
              <p:nvPr/>
            </p:nvSpPr>
            <p:spPr bwMode="auto">
              <a:xfrm>
                <a:off x="3851920" y="4094899"/>
                <a:ext cx="760228" cy="53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000" i="1" dirty="0"/>
                  <a:t>AS A</a:t>
                </a:r>
              </a:p>
            </p:txBody>
          </p:sp>
        </p:grpSp>
        <p:cxnSp>
          <p:nvCxnSpPr>
            <p:cNvPr id="48148" name="Straight Connector 342"/>
            <p:cNvCxnSpPr>
              <a:cxnSpLocks noChangeShapeType="1"/>
              <a:stCxn id="48153" idx="0"/>
              <a:endCxn id="48149" idx="4"/>
            </p:cNvCxnSpPr>
            <p:nvPr/>
          </p:nvCxnSpPr>
          <p:spPr bwMode="auto">
            <a:xfrm flipV="1">
              <a:off x="2797358" y="5404586"/>
              <a:ext cx="2034" cy="24659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48139" name="Oval 332"/>
          <p:cNvSpPr>
            <a:spLocks noChangeArrowheads="1"/>
          </p:cNvSpPr>
          <p:nvPr/>
        </p:nvSpPr>
        <p:spPr bwMode="auto">
          <a:xfrm>
            <a:off x="3984644" y="2039126"/>
            <a:ext cx="1254540" cy="272441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172" tIns="46086" rIns="92172" bIns="46086"/>
          <a:lstStyle/>
          <a:p>
            <a:endParaRPr lang="de-DE" altLang="de-DE"/>
          </a:p>
        </p:txBody>
      </p:sp>
      <p:sp>
        <p:nvSpPr>
          <p:cNvPr id="48140" name="TextBox 343"/>
          <p:cNvSpPr txBox="1">
            <a:spLocks noChangeArrowheads="1"/>
          </p:cNvSpPr>
          <p:nvPr/>
        </p:nvSpPr>
        <p:spPr bwMode="auto">
          <a:xfrm>
            <a:off x="4240674" y="2016323"/>
            <a:ext cx="790452" cy="40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en-US" altLang="de-DE" sz="2000" i="1" dirty="0"/>
              <a:t>AS D</a:t>
            </a:r>
          </a:p>
        </p:txBody>
      </p:sp>
      <p:cxnSp>
        <p:nvCxnSpPr>
          <p:cNvPr id="48141" name="Straight Connector 334"/>
          <p:cNvCxnSpPr>
            <a:cxnSpLocks noChangeShapeType="1"/>
            <a:stCxn id="48139" idx="5"/>
            <a:endCxn id="48162" idx="1"/>
          </p:cNvCxnSpPr>
          <p:nvPr/>
        </p:nvCxnSpPr>
        <p:spPr bwMode="auto">
          <a:xfrm>
            <a:off x="5055164" y="2271963"/>
            <a:ext cx="944105" cy="44646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2" name="Straight Connector 334"/>
          <p:cNvCxnSpPr>
            <a:cxnSpLocks noChangeShapeType="1"/>
            <a:stCxn id="48176" idx="0"/>
          </p:cNvCxnSpPr>
          <p:nvPr/>
        </p:nvCxnSpPr>
        <p:spPr bwMode="auto">
          <a:xfrm flipH="1" flipV="1">
            <a:off x="4607113" y="2318769"/>
            <a:ext cx="969" cy="34925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48143" name="Textfeld 137"/>
          <p:cNvSpPr txBox="1">
            <a:spLocks noChangeArrowheads="1"/>
          </p:cNvSpPr>
          <p:nvPr/>
        </p:nvSpPr>
        <p:spPr bwMode="auto">
          <a:xfrm>
            <a:off x="2570088" y="3246508"/>
            <a:ext cx="341258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X</a:t>
            </a:r>
          </a:p>
        </p:txBody>
      </p:sp>
      <p:sp>
        <p:nvSpPr>
          <p:cNvPr id="48144" name="Textfeld 138"/>
          <p:cNvSpPr txBox="1">
            <a:spLocks noChangeArrowheads="1"/>
          </p:cNvSpPr>
          <p:nvPr/>
        </p:nvSpPr>
        <p:spPr bwMode="auto">
          <a:xfrm>
            <a:off x="4458298" y="3242906"/>
            <a:ext cx="341258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Y</a:t>
            </a:r>
          </a:p>
        </p:txBody>
      </p:sp>
      <p:sp>
        <p:nvSpPr>
          <p:cNvPr id="48145" name="Textfeld 139"/>
          <p:cNvSpPr txBox="1">
            <a:spLocks noChangeArrowheads="1"/>
          </p:cNvSpPr>
          <p:nvPr/>
        </p:nvSpPr>
        <p:spPr bwMode="auto">
          <a:xfrm>
            <a:off x="6266499" y="3244108"/>
            <a:ext cx="32833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Z</a:t>
            </a:r>
          </a:p>
        </p:txBody>
      </p:sp>
      <p:sp>
        <p:nvSpPr>
          <p:cNvPr id="57" name="Datumsplatzhalt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58" name="Fußzeilenplatzhalter 5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erade Verbindung 515"/>
          <p:cNvCxnSpPr/>
          <p:nvPr/>
        </p:nvCxnSpPr>
        <p:spPr>
          <a:xfrm>
            <a:off x="2939529" y="2829940"/>
            <a:ext cx="2318657" cy="7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4915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Autonome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Systeme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annoncieren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Erreichbarkeitsinformationen</a:t>
            </a:r>
            <a:r>
              <a:rPr lang="en-US" altLang="de-DE" dirty="0" smtClean="0"/>
              <a:t>.</a:t>
            </a:r>
          </a:p>
        </p:txBody>
      </p:sp>
      <p:sp>
        <p:nvSpPr>
          <p:cNvPr id="4915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9D9D9FF-E1A0-4D1F-97DD-60941EC8F734}" type="slidenum">
              <a:rPr lang="de-DE" smtClean="0"/>
              <a:pPr/>
              <a:t>44</a:t>
            </a:fld>
            <a:endParaRPr lang="de-DE" smtClean="0"/>
          </a:p>
        </p:txBody>
      </p:sp>
      <p:pic>
        <p:nvPicPr>
          <p:cNvPr id="4915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1" name="Textfeld 366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grpSp>
        <p:nvGrpSpPr>
          <p:cNvPr id="49162" name="Gruppieren 30"/>
          <p:cNvGrpSpPr>
            <a:grpSpLocks/>
          </p:cNvGrpSpPr>
          <p:nvPr/>
        </p:nvGrpSpPr>
        <p:grpSpPr bwMode="auto">
          <a:xfrm>
            <a:off x="1488166" y="2510692"/>
            <a:ext cx="2176242" cy="794519"/>
            <a:chOff x="1757790" y="2241382"/>
            <a:chExt cx="859028" cy="418221"/>
          </a:xfrm>
        </p:grpSpPr>
        <p:sp>
          <p:nvSpPr>
            <p:cNvPr id="49249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2" name="TextBox 1"/>
            <p:cNvSpPr txBox="1">
              <a:spLocks noChangeArrowheads="1"/>
            </p:cNvSpPr>
            <p:nvPr/>
          </p:nvSpPr>
          <p:spPr bwMode="auto">
            <a:xfrm>
              <a:off x="1757790" y="2260335"/>
              <a:ext cx="859028" cy="32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grpSp>
        <p:nvGrpSpPr>
          <p:cNvPr id="49163" name="Gruppieren 372"/>
          <p:cNvGrpSpPr>
            <a:grpSpLocks/>
          </p:cNvGrpSpPr>
          <p:nvPr/>
        </p:nvGrpSpPr>
        <p:grpSpPr bwMode="auto">
          <a:xfrm>
            <a:off x="4614913" y="2418277"/>
            <a:ext cx="3494789" cy="902535"/>
            <a:chOff x="1803400" y="2755900"/>
            <a:chExt cx="3467100" cy="1193800"/>
          </a:xfrm>
        </p:grpSpPr>
        <p:sp>
          <p:nvSpPr>
            <p:cNvPr id="49166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49167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49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4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4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49168" name="Straight Connector 334"/>
            <p:cNvCxnSpPr>
              <a:cxnSpLocks noChangeShapeType="1"/>
              <a:stCxn id="49246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69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0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1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2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3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5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176" name="Straight Connector 342"/>
            <p:cNvCxnSpPr>
              <a:cxnSpLocks noChangeShapeType="1"/>
              <a:endCxn id="49241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177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2131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A</a:t>
              </a:r>
            </a:p>
          </p:txBody>
        </p:sp>
        <p:grpSp>
          <p:nvGrpSpPr>
            <p:cNvPr id="49178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49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3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3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79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492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2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3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0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492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2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1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492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14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2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492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2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2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20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20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3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491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1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1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2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19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198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9184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491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491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491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1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91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91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19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521" name="Diagonal liegende Ecken des Rechtecks schneiden 520"/>
          <p:cNvSpPr/>
          <p:nvPr/>
        </p:nvSpPr>
        <p:spPr>
          <a:xfrm>
            <a:off x="2592288" y="1728291"/>
            <a:ext cx="2710343" cy="720080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>
              <a:defRPr/>
            </a:pPr>
            <a:r>
              <a:rPr lang="en-US" sz="1600" dirty="0" err="1" smtClean="0"/>
              <a:t>Ich</a:t>
            </a:r>
            <a:r>
              <a:rPr lang="en-US" sz="1600" dirty="0" smtClean="0"/>
              <a:t> bin AS </a:t>
            </a:r>
            <a:r>
              <a:rPr lang="en-US" sz="1600" dirty="0"/>
              <a:t>1234 </a:t>
            </a:r>
            <a:r>
              <a:rPr lang="en-US" sz="1600" dirty="0" smtClean="0"/>
              <a:t>und </a:t>
            </a:r>
            <a:r>
              <a:rPr lang="en-US" sz="1600" dirty="0" err="1" smtClean="0"/>
              <a:t>besitze</a:t>
            </a:r>
            <a:r>
              <a:rPr lang="en-US" sz="1600" dirty="0" smtClean="0"/>
              <a:t> IP-</a:t>
            </a:r>
            <a:r>
              <a:rPr lang="en-US" sz="1600" dirty="0" err="1" smtClean="0"/>
              <a:t>Adressen</a:t>
            </a:r>
            <a:r>
              <a:rPr lang="en-US" sz="1600" dirty="0" smtClean="0"/>
              <a:t> </a:t>
            </a:r>
            <a:r>
              <a:rPr lang="en-US" sz="1600" dirty="0" err="1" smtClean="0"/>
              <a:t>im</a:t>
            </a:r>
            <a:r>
              <a:rPr lang="en-US" sz="1600" dirty="0" smtClean="0"/>
              <a:t> </a:t>
            </a:r>
            <a:r>
              <a:rPr lang="en-US" sz="1600" dirty="0" err="1" smtClean="0"/>
              <a:t>Bereich</a:t>
            </a:r>
            <a:r>
              <a:rPr lang="en-US" sz="1600" dirty="0" smtClean="0"/>
              <a:t> </a:t>
            </a:r>
            <a:r>
              <a:rPr lang="en-US" sz="1600" dirty="0"/>
              <a:t>131.220.0.0/16</a:t>
            </a:r>
          </a:p>
        </p:txBody>
      </p:sp>
      <p:cxnSp>
        <p:nvCxnSpPr>
          <p:cNvPr id="530" name="Gerade Verbindung 529"/>
          <p:cNvCxnSpPr>
            <a:endCxn id="521" idx="1"/>
          </p:cNvCxnSpPr>
          <p:nvPr/>
        </p:nvCxnSpPr>
        <p:spPr>
          <a:xfrm flipV="1">
            <a:off x="2592289" y="2448371"/>
            <a:ext cx="1355171" cy="23883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atumsplatzhalter 9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00" name="Fußzeilenplatzhalter 9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erade Verbindung 448"/>
          <p:cNvCxnSpPr/>
          <p:nvPr/>
        </p:nvCxnSpPr>
        <p:spPr>
          <a:xfrm>
            <a:off x="2865921" y="2755612"/>
            <a:ext cx="2320258" cy="7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0180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Autonome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Systeme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annoncieren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Erreichbarkeitsinformationen</a:t>
            </a:r>
            <a:r>
              <a:rPr lang="en-US" altLang="de-DE" dirty="0" smtClean="0"/>
              <a:t>.</a:t>
            </a:r>
          </a:p>
        </p:txBody>
      </p:sp>
      <p:sp>
        <p:nvSpPr>
          <p:cNvPr id="50181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82C2FC-054E-4893-B0BB-908FB950952E}" type="slidenum">
              <a:rPr lang="de-DE" smtClean="0"/>
              <a:pPr/>
              <a:t>45</a:t>
            </a:fld>
            <a:endParaRPr lang="de-DE" smtClean="0"/>
          </a:p>
        </p:txBody>
      </p:sp>
      <p:grpSp>
        <p:nvGrpSpPr>
          <p:cNvPr id="50182" name="Gruppieren 322"/>
          <p:cNvGrpSpPr>
            <a:grpSpLocks/>
          </p:cNvGrpSpPr>
          <p:nvPr/>
        </p:nvGrpSpPr>
        <p:grpSpPr bwMode="auto">
          <a:xfrm>
            <a:off x="5106168" y="2342750"/>
            <a:ext cx="3494789" cy="902535"/>
            <a:chOff x="1803400" y="2755900"/>
            <a:chExt cx="3467100" cy="1193800"/>
          </a:xfrm>
        </p:grpSpPr>
        <p:sp>
          <p:nvSpPr>
            <p:cNvPr id="50269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50270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503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4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4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50271" name="Straight Connector 334"/>
            <p:cNvCxnSpPr>
              <a:cxnSpLocks noChangeShapeType="1"/>
              <a:stCxn id="50349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2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3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4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5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6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7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8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79" name="Straight Connector 342"/>
            <p:cNvCxnSpPr>
              <a:cxnSpLocks noChangeShapeType="1"/>
              <a:endCxn id="50344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280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50281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503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4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4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2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503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3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3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3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503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2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2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4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503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1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17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5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503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3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3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0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0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6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502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3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30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30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87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502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9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9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50183" name="Gruppieren 99"/>
          <p:cNvGrpSpPr>
            <a:grpSpLocks/>
          </p:cNvGrpSpPr>
          <p:nvPr/>
        </p:nvGrpSpPr>
        <p:grpSpPr bwMode="auto">
          <a:xfrm>
            <a:off x="180820" y="2288742"/>
            <a:ext cx="3494789" cy="902535"/>
            <a:chOff x="1803400" y="2755900"/>
            <a:chExt cx="3467100" cy="1193800"/>
          </a:xfrm>
        </p:grpSpPr>
        <p:sp>
          <p:nvSpPr>
            <p:cNvPr id="50186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50187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502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6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50188" name="Straight Connector 334"/>
            <p:cNvCxnSpPr>
              <a:cxnSpLocks noChangeShapeType="1"/>
              <a:stCxn id="50266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89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0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1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2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3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5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196" name="Straight Connector 342"/>
            <p:cNvCxnSpPr>
              <a:cxnSpLocks noChangeShapeType="1"/>
              <a:endCxn id="50261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197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2131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A</a:t>
              </a:r>
            </a:p>
          </p:txBody>
        </p:sp>
        <p:grpSp>
          <p:nvGrpSpPr>
            <p:cNvPr id="50198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502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5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199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5024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4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4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4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5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4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0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502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4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4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1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502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3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3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3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3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4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2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502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2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2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2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2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2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3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5021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1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1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1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1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2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1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18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04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5020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0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020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020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1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21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20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1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cxnSp>
        <p:nvCxnSpPr>
          <p:cNvPr id="187" name="Gerade Verbindung 186"/>
          <p:cNvCxnSpPr>
            <a:stCxn id="50186" idx="6"/>
            <a:endCxn id="190" idx="3"/>
          </p:cNvCxnSpPr>
          <p:nvPr/>
        </p:nvCxnSpPr>
        <p:spPr>
          <a:xfrm>
            <a:off x="3675609" y="2740010"/>
            <a:ext cx="820934" cy="924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Diagonal liegende Ecken des Rechtecks schneiden 189"/>
          <p:cNvSpPr/>
          <p:nvPr/>
        </p:nvSpPr>
        <p:spPr>
          <a:xfrm>
            <a:off x="2929927" y="3664147"/>
            <a:ext cx="3133232" cy="872457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>
              <a:defRPr/>
            </a:pPr>
            <a:r>
              <a:rPr lang="en-US" sz="1600" dirty="0" err="1" smtClean="0"/>
              <a:t>Ich</a:t>
            </a:r>
            <a:r>
              <a:rPr lang="en-US" sz="1600" dirty="0" smtClean="0"/>
              <a:t> bin AS </a:t>
            </a:r>
            <a:r>
              <a:rPr lang="en-US" sz="1600" dirty="0"/>
              <a:t>678 </a:t>
            </a:r>
            <a:r>
              <a:rPr lang="en-US" sz="1600" dirty="0" smtClean="0"/>
              <a:t>und </a:t>
            </a:r>
            <a:r>
              <a:rPr lang="en-US" sz="1600" dirty="0" err="1" smtClean="0"/>
              <a:t>ich</a:t>
            </a:r>
            <a:r>
              <a:rPr lang="en-US" sz="1600" dirty="0" smtClean="0"/>
              <a:t> bin </a:t>
            </a:r>
            <a:r>
              <a:rPr lang="en-US" sz="1600" dirty="0" err="1" smtClean="0"/>
              <a:t>verbunden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</a:t>
            </a:r>
            <a:r>
              <a:rPr lang="en-US" sz="1600" dirty="0"/>
              <a:t>AS </a:t>
            </a:r>
            <a:r>
              <a:rPr lang="en-US" sz="1600" dirty="0" smtClean="0"/>
              <a:t>1234, </a:t>
            </a:r>
            <a:r>
              <a:rPr lang="en-US" sz="1600" dirty="0" err="1" smtClean="0"/>
              <a:t>mit</a:t>
            </a:r>
            <a:r>
              <a:rPr lang="en-US" sz="1600" dirty="0" smtClean="0"/>
              <a:t> </a:t>
            </a:r>
            <a:r>
              <a:rPr lang="en-US" sz="1600" dirty="0" err="1" smtClean="0"/>
              <a:t>dem</a:t>
            </a:r>
            <a:r>
              <a:rPr lang="en-US" sz="1600" dirty="0" smtClean="0"/>
              <a:t> IP-</a:t>
            </a:r>
            <a:r>
              <a:rPr lang="en-US" sz="1600" smtClean="0"/>
              <a:t>Adressbereich</a:t>
            </a:r>
            <a:r>
              <a:rPr lang="en-US" sz="1600" dirty="0" smtClean="0"/>
              <a:t> </a:t>
            </a:r>
            <a:r>
              <a:rPr lang="en-US" sz="1600" dirty="0"/>
              <a:t>131.220.0.0/16</a:t>
            </a:r>
          </a:p>
        </p:txBody>
      </p:sp>
      <p:sp>
        <p:nvSpPr>
          <p:cNvPr id="176" name="Datumsplatzhalter 17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77" name="Fußzeilenplatzhalter 17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erade Verbindung 448"/>
          <p:cNvCxnSpPr/>
          <p:nvPr/>
        </p:nvCxnSpPr>
        <p:spPr>
          <a:xfrm>
            <a:off x="3885234" y="2879646"/>
            <a:ext cx="2320258" cy="7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Gerade Verbindung 363"/>
          <p:cNvCxnSpPr/>
          <p:nvPr/>
        </p:nvCxnSpPr>
        <p:spPr>
          <a:xfrm flipH="1" flipV="1">
            <a:off x="6448717" y="2622808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120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err="1" smtClean="0"/>
              <a:t>Autonome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Systeme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annoncieren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Erreichbarkeitsinformationen</a:t>
            </a:r>
            <a:r>
              <a:rPr lang="en-US" altLang="de-DE" dirty="0" smtClean="0"/>
              <a:t>.</a:t>
            </a:r>
          </a:p>
        </p:txBody>
      </p:sp>
      <p:sp>
        <p:nvSpPr>
          <p:cNvPr id="51206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43CEA8-81AB-45BA-8721-8D1A73C70D45}" type="slidenum">
              <a:rPr lang="de-DE" smtClean="0"/>
              <a:pPr/>
              <a:t>46</a:t>
            </a:fld>
            <a:endParaRPr lang="de-DE" smtClean="0"/>
          </a:p>
        </p:txBody>
      </p:sp>
      <p:pic>
        <p:nvPicPr>
          <p:cNvPr id="51207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7616" y="3931003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6312" y="3746175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9" name="Textfeld 318"/>
          <p:cNvSpPr txBox="1">
            <a:spLocks noChangeArrowheads="1"/>
          </p:cNvSpPr>
          <p:nvPr/>
        </p:nvSpPr>
        <p:spPr bwMode="auto">
          <a:xfrm>
            <a:off x="7000781" y="3393323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grpSp>
        <p:nvGrpSpPr>
          <p:cNvPr id="51210" name="Gruppieren 30"/>
          <p:cNvGrpSpPr>
            <a:grpSpLocks/>
          </p:cNvGrpSpPr>
          <p:nvPr/>
        </p:nvGrpSpPr>
        <p:grpSpPr bwMode="auto">
          <a:xfrm>
            <a:off x="5408601" y="2598804"/>
            <a:ext cx="2176242" cy="794519"/>
            <a:chOff x="1757790" y="2241382"/>
            <a:chExt cx="859028" cy="418221"/>
          </a:xfrm>
        </p:grpSpPr>
        <p:sp>
          <p:nvSpPr>
            <p:cNvPr id="51297" name="Freeform 84"/>
            <p:cNvSpPr>
              <a:spLocks/>
            </p:cNvSpPr>
            <p:nvPr/>
          </p:nvSpPr>
          <p:spPr bwMode="auto">
            <a:xfrm>
              <a:off x="1817561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2" name="TextBox 1"/>
            <p:cNvSpPr txBox="1">
              <a:spLocks noChangeArrowheads="1"/>
            </p:cNvSpPr>
            <p:nvPr/>
          </p:nvSpPr>
          <p:spPr bwMode="auto">
            <a:xfrm>
              <a:off x="1757790" y="2260335"/>
              <a:ext cx="859028" cy="32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ts val="1008"/>
                </a:lnSpc>
                <a:defRPr/>
              </a:pPr>
              <a:r>
                <a:rPr lang="en-US" sz="2400" dirty="0" err="1">
                  <a:latin typeface="+mn-lt"/>
                </a:rPr>
                <a:t>Accessnet</a:t>
              </a: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endParaRPr lang="en-US" sz="2400" dirty="0">
                <a:latin typeface="+mn-lt"/>
              </a:endParaRPr>
            </a:p>
            <a:p>
              <a:pPr algn="ctr">
                <a:lnSpc>
                  <a:spcPts val="1008"/>
                </a:lnSpc>
                <a:defRPr/>
              </a:pPr>
              <a:r>
                <a:rPr lang="en-US" sz="2400" dirty="0">
                  <a:latin typeface="+mn-lt"/>
                </a:rPr>
                <a:t>(ISP)</a:t>
              </a:r>
            </a:p>
          </p:txBody>
        </p:sp>
      </p:grpSp>
      <p:grpSp>
        <p:nvGrpSpPr>
          <p:cNvPr id="51211" name="Gruppieren 322"/>
          <p:cNvGrpSpPr>
            <a:grpSpLocks/>
          </p:cNvGrpSpPr>
          <p:nvPr/>
        </p:nvGrpSpPr>
        <p:grpSpPr bwMode="auto">
          <a:xfrm>
            <a:off x="616069" y="2521991"/>
            <a:ext cx="3494789" cy="902535"/>
            <a:chOff x="1803400" y="2755900"/>
            <a:chExt cx="3467100" cy="1193800"/>
          </a:xfrm>
        </p:grpSpPr>
        <p:sp>
          <p:nvSpPr>
            <p:cNvPr id="51214" name="Oval 332"/>
            <p:cNvSpPr>
              <a:spLocks noChangeArrowheads="1"/>
            </p:cNvSpPr>
            <p:nvPr/>
          </p:nvSpPr>
          <p:spPr bwMode="auto">
            <a:xfrm>
              <a:off x="1803400" y="2755900"/>
              <a:ext cx="3467100" cy="1193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grpSp>
          <p:nvGrpSpPr>
            <p:cNvPr id="51215" name="Group 133"/>
            <p:cNvGrpSpPr>
              <a:grpSpLocks/>
            </p:cNvGrpSpPr>
            <p:nvPr/>
          </p:nvGrpSpPr>
          <p:grpSpPr bwMode="auto">
            <a:xfrm>
              <a:off x="2537772" y="2856953"/>
              <a:ext cx="577156" cy="160852"/>
              <a:chOff x="2356" y="1300"/>
              <a:chExt cx="555" cy="194"/>
            </a:xfrm>
          </p:grpSpPr>
          <p:sp>
            <p:nvSpPr>
              <p:cNvPr id="5128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9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9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9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9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9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94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cxnSp>
          <p:nvCxnSpPr>
            <p:cNvPr id="51216" name="Straight Connector 334"/>
            <p:cNvCxnSpPr>
              <a:cxnSpLocks noChangeShapeType="1"/>
              <a:stCxn id="51294" idx="0"/>
            </p:cNvCxnSpPr>
            <p:nvPr/>
          </p:nvCxnSpPr>
          <p:spPr bwMode="auto">
            <a:xfrm>
              <a:off x="3110768" y="2909189"/>
              <a:ext cx="1056659" cy="11883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17" name="Straight Connector 335"/>
            <p:cNvCxnSpPr>
              <a:cxnSpLocks noChangeShapeType="1"/>
            </p:cNvCxnSpPr>
            <p:nvPr/>
          </p:nvCxnSpPr>
          <p:spPr bwMode="auto">
            <a:xfrm>
              <a:off x="3616457" y="3224584"/>
              <a:ext cx="130807" cy="7258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18" name="Straight Connector 336"/>
            <p:cNvCxnSpPr>
              <a:cxnSpLocks noChangeShapeType="1"/>
            </p:cNvCxnSpPr>
            <p:nvPr/>
          </p:nvCxnSpPr>
          <p:spPr bwMode="auto">
            <a:xfrm flipV="1">
              <a:off x="3400755" y="3401969"/>
              <a:ext cx="263638" cy="3971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19" name="Straight Connector 337"/>
            <p:cNvCxnSpPr>
              <a:cxnSpLocks noChangeShapeType="1"/>
            </p:cNvCxnSpPr>
            <p:nvPr/>
          </p:nvCxnSpPr>
          <p:spPr bwMode="auto">
            <a:xfrm flipV="1">
              <a:off x="3081243" y="3249351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0" name="Straight Connector 338"/>
            <p:cNvCxnSpPr>
              <a:cxnSpLocks noChangeShapeType="1"/>
            </p:cNvCxnSpPr>
            <p:nvPr/>
          </p:nvCxnSpPr>
          <p:spPr bwMode="auto">
            <a:xfrm flipV="1">
              <a:off x="2758098" y="3508575"/>
              <a:ext cx="208843" cy="953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1" name="Straight Connector 339"/>
            <p:cNvCxnSpPr>
              <a:cxnSpLocks noChangeShapeType="1"/>
            </p:cNvCxnSpPr>
            <p:nvPr/>
          </p:nvCxnSpPr>
          <p:spPr bwMode="auto">
            <a:xfrm flipV="1">
              <a:off x="3633461" y="3444819"/>
              <a:ext cx="274050" cy="2201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2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4165890" y="3432497"/>
              <a:ext cx="384539" cy="10826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3" name="Straight Connector 341"/>
            <p:cNvCxnSpPr>
              <a:cxnSpLocks noChangeShapeType="1"/>
            </p:cNvCxnSpPr>
            <p:nvPr/>
          </p:nvCxnSpPr>
          <p:spPr bwMode="auto">
            <a:xfrm flipV="1">
              <a:off x="4150540" y="3130631"/>
              <a:ext cx="306977" cy="1703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224" name="Straight Connector 342"/>
            <p:cNvCxnSpPr>
              <a:cxnSpLocks noChangeShapeType="1"/>
              <a:endCxn id="51289" idx="4"/>
            </p:cNvCxnSpPr>
            <p:nvPr/>
          </p:nvCxnSpPr>
          <p:spPr bwMode="auto">
            <a:xfrm flipH="1" flipV="1">
              <a:off x="2825311" y="3017807"/>
              <a:ext cx="445233" cy="75879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1225" name="TextBox 343"/>
            <p:cNvSpPr txBox="1">
              <a:spLocks noChangeArrowheads="1"/>
            </p:cNvSpPr>
            <p:nvPr/>
          </p:nvSpPr>
          <p:spPr bwMode="auto">
            <a:xfrm>
              <a:off x="1922004" y="3127193"/>
              <a:ext cx="830805" cy="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2000" i="1" dirty="0"/>
                <a:t>ISP B</a:t>
              </a:r>
            </a:p>
          </p:txBody>
        </p:sp>
        <p:grpSp>
          <p:nvGrpSpPr>
            <p:cNvPr id="51226" name="Group 133"/>
            <p:cNvGrpSpPr>
              <a:grpSpLocks/>
            </p:cNvGrpSpPr>
            <p:nvPr/>
          </p:nvGrpSpPr>
          <p:grpSpPr bwMode="auto">
            <a:xfrm>
              <a:off x="3652224" y="3283281"/>
              <a:ext cx="577156" cy="160852"/>
              <a:chOff x="2356" y="1300"/>
              <a:chExt cx="555" cy="194"/>
            </a:xfrm>
          </p:grpSpPr>
          <p:sp>
            <p:nvSpPr>
              <p:cNvPr id="5128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8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8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8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8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8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8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8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27" name="Group 133"/>
            <p:cNvGrpSpPr>
              <a:grpSpLocks/>
            </p:cNvGrpSpPr>
            <p:nvPr/>
          </p:nvGrpSpPr>
          <p:grpSpPr bwMode="auto">
            <a:xfrm>
              <a:off x="2804408" y="3348543"/>
              <a:ext cx="577156" cy="160852"/>
              <a:chOff x="2356" y="1300"/>
              <a:chExt cx="555" cy="194"/>
            </a:xfrm>
          </p:grpSpPr>
          <p:sp>
            <p:nvSpPr>
              <p:cNvPr id="5127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7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7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7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7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8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7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7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28" name="Group 133"/>
            <p:cNvGrpSpPr>
              <a:grpSpLocks/>
            </p:cNvGrpSpPr>
            <p:nvPr/>
          </p:nvGrpSpPr>
          <p:grpSpPr bwMode="auto">
            <a:xfrm>
              <a:off x="3116734" y="3089610"/>
              <a:ext cx="577156" cy="160852"/>
              <a:chOff x="2356" y="1300"/>
              <a:chExt cx="555" cy="194"/>
            </a:xfrm>
          </p:grpSpPr>
          <p:sp>
            <p:nvSpPr>
              <p:cNvPr id="512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6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7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7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6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7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29" name="Group 133"/>
            <p:cNvGrpSpPr>
              <a:grpSpLocks/>
            </p:cNvGrpSpPr>
            <p:nvPr/>
          </p:nvGrpSpPr>
          <p:grpSpPr bwMode="auto">
            <a:xfrm>
              <a:off x="4139805" y="2969360"/>
              <a:ext cx="577156" cy="160852"/>
              <a:chOff x="2356" y="1300"/>
              <a:chExt cx="555" cy="194"/>
            </a:xfrm>
          </p:grpSpPr>
          <p:sp>
            <p:nvSpPr>
              <p:cNvPr id="512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6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62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30" name="Group 133"/>
            <p:cNvGrpSpPr>
              <a:grpSpLocks/>
            </p:cNvGrpSpPr>
            <p:nvPr/>
          </p:nvGrpSpPr>
          <p:grpSpPr bwMode="auto">
            <a:xfrm>
              <a:off x="4386134" y="3485424"/>
              <a:ext cx="577156" cy="160852"/>
              <a:chOff x="2356" y="1300"/>
              <a:chExt cx="555" cy="194"/>
            </a:xfrm>
          </p:grpSpPr>
          <p:sp>
            <p:nvSpPr>
              <p:cNvPr id="51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5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54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31" name="Group 133"/>
            <p:cNvGrpSpPr>
              <a:grpSpLocks/>
            </p:cNvGrpSpPr>
            <p:nvPr/>
          </p:nvGrpSpPr>
          <p:grpSpPr bwMode="auto">
            <a:xfrm>
              <a:off x="3408966" y="3650699"/>
              <a:ext cx="577156" cy="160852"/>
              <a:chOff x="2356" y="1300"/>
              <a:chExt cx="555" cy="194"/>
            </a:xfrm>
          </p:grpSpPr>
          <p:sp>
            <p:nvSpPr>
              <p:cNvPr id="51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4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46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232" name="Group 133"/>
            <p:cNvGrpSpPr>
              <a:grpSpLocks/>
            </p:cNvGrpSpPr>
            <p:nvPr/>
          </p:nvGrpSpPr>
          <p:grpSpPr bwMode="auto">
            <a:xfrm>
              <a:off x="2441952" y="3603870"/>
              <a:ext cx="577156" cy="160852"/>
              <a:chOff x="2356" y="1300"/>
              <a:chExt cx="555" cy="194"/>
            </a:xfrm>
          </p:grpSpPr>
          <p:sp>
            <p:nvSpPr>
              <p:cNvPr id="51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51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512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12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2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2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23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cxnSp>
        <p:nvCxnSpPr>
          <p:cNvPr id="450" name="Gerade Verbindung 449"/>
          <p:cNvCxnSpPr/>
          <p:nvPr/>
        </p:nvCxnSpPr>
        <p:spPr>
          <a:xfrm flipH="1">
            <a:off x="4110858" y="2394774"/>
            <a:ext cx="1297744" cy="48127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Diagonal liegende Ecken des Rechtecks schneiden 455"/>
          <p:cNvSpPr/>
          <p:nvPr/>
        </p:nvSpPr>
        <p:spPr>
          <a:xfrm>
            <a:off x="3541256" y="1615570"/>
            <a:ext cx="3371512" cy="832801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>
              <a:defRPr/>
            </a:pPr>
            <a:r>
              <a:rPr lang="en-US" sz="1600" dirty="0" err="1" smtClean="0"/>
              <a:t>Ich</a:t>
            </a:r>
            <a:r>
              <a:rPr lang="en-US" sz="1600" dirty="0" smtClean="0"/>
              <a:t> bin AS </a:t>
            </a:r>
            <a:r>
              <a:rPr lang="en-US" sz="1600" dirty="0"/>
              <a:t>1535 </a:t>
            </a:r>
            <a:r>
              <a:rPr lang="en-US" sz="1600" dirty="0" smtClean="0"/>
              <a:t>und bin </a:t>
            </a:r>
            <a:r>
              <a:rPr lang="en-US" sz="1600" dirty="0" err="1" smtClean="0"/>
              <a:t>verbunden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AS 678, das </a:t>
            </a:r>
            <a:r>
              <a:rPr lang="en-US" sz="1600" dirty="0" err="1" smtClean="0"/>
              <a:t>verbunden</a:t>
            </a:r>
            <a:r>
              <a:rPr lang="en-US" sz="1600" dirty="0" smtClean="0"/>
              <a:t> </a:t>
            </a:r>
            <a:r>
              <a:rPr lang="en-US" sz="1600" dirty="0" err="1" smtClean="0"/>
              <a:t>ist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AS 1234, </a:t>
            </a:r>
            <a:r>
              <a:rPr lang="en-US" sz="1600" dirty="0" err="1" smtClean="0"/>
              <a:t>mit</a:t>
            </a:r>
            <a:r>
              <a:rPr lang="en-US" sz="1600" dirty="0" smtClean="0"/>
              <a:t> IPs </a:t>
            </a:r>
            <a:r>
              <a:rPr lang="en-US" sz="1600" dirty="0" err="1" smtClean="0"/>
              <a:t>aus</a:t>
            </a:r>
            <a:r>
              <a:rPr lang="en-US" sz="1600" dirty="0" smtClean="0"/>
              <a:t> 131.220.0.0/16</a:t>
            </a:r>
            <a:endParaRPr lang="en-US" sz="1600" dirty="0"/>
          </a:p>
        </p:txBody>
      </p:sp>
      <p:sp>
        <p:nvSpPr>
          <p:cNvPr id="99" name="Datumsplatzhalter 9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100" name="Fußzeilenplatzhalter 9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573102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222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Also wie kommt jetzt die Nachricht von Bob zu Alice?</a:t>
            </a:r>
          </a:p>
        </p:txBody>
      </p:sp>
      <p:sp>
        <p:nvSpPr>
          <p:cNvPr id="52230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1165877-87E3-457A-B3E0-8B58BE3C4C0B}" type="slidenum">
              <a:rPr lang="de-DE" smtClean="0"/>
              <a:pPr/>
              <a:t>47</a:t>
            </a:fld>
            <a:endParaRPr lang="de-DE" smtClean="0"/>
          </a:p>
        </p:txBody>
      </p:sp>
      <p:grpSp>
        <p:nvGrpSpPr>
          <p:cNvPr id="52231" name="Gruppieren 356"/>
          <p:cNvGrpSpPr>
            <a:grpSpLocks/>
          </p:cNvGrpSpPr>
          <p:nvPr/>
        </p:nvGrpSpPr>
        <p:grpSpPr bwMode="auto">
          <a:xfrm>
            <a:off x="2160400" y="1439642"/>
            <a:ext cx="4531545" cy="2107295"/>
            <a:chOff x="210502" y="1437328"/>
            <a:chExt cx="8626469" cy="5383519"/>
          </a:xfrm>
        </p:grpSpPr>
        <p:grpSp>
          <p:nvGrpSpPr>
            <p:cNvPr id="52238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52521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2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3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4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5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6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7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8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29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0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1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2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3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4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5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6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537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38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39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40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41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2542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52239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52439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2440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5251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1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1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51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51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52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51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51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2441" name="Straight Connector 10"/>
              <p:cNvCxnSpPr>
                <a:cxnSpLocks noChangeShapeType="1"/>
                <a:stCxn id="52518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2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3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4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5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6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7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8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449" name="Straight Connector 304"/>
              <p:cNvCxnSpPr>
                <a:cxnSpLocks noChangeShapeType="1"/>
                <a:endCxn id="52513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2450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5250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0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50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50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51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51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50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51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1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5249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50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50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50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50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50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2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5248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9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9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9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9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9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9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3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524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8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8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4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524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7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5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524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7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456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524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62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2240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52357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2358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524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3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3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2359" name="Straight Connector 334"/>
              <p:cNvCxnSpPr>
                <a:cxnSpLocks noChangeShapeType="1"/>
                <a:stCxn id="52436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0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1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2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3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4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5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6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367" name="Straight Connector 342"/>
              <p:cNvCxnSpPr>
                <a:cxnSpLocks noChangeShapeType="1"/>
                <a:endCxn id="52431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236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524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2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69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524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2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0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524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1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1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523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4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4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4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4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4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40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2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523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9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3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523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8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374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523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8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2241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52275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2276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52349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5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2277" name="Straight Connector 419"/>
              <p:cNvCxnSpPr>
                <a:cxnSpLocks noChangeShapeType="1"/>
                <a:stCxn id="52354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78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79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0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1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2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3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4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285" name="Straight Connector 427"/>
              <p:cNvCxnSpPr>
                <a:cxnSpLocks noChangeShapeType="1"/>
                <a:endCxn id="52349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2286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523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4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87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523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3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88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523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3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89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5231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2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2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2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2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2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90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5230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1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1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1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1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1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1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91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5230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30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30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30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0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30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0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2292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5229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29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229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229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229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230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229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29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52242" name="Straight Connector 12"/>
            <p:cNvCxnSpPr>
              <a:cxnSpLocks noChangeShapeType="1"/>
              <a:endCxn id="52433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3" name="Straight Connector 500"/>
            <p:cNvCxnSpPr>
              <a:cxnSpLocks noChangeShapeType="1"/>
              <a:stCxn id="52529" idx="8"/>
              <a:endCxn id="52262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4" name="Straight Connector 501"/>
            <p:cNvCxnSpPr>
              <a:cxnSpLocks noChangeShapeType="1"/>
              <a:endCxn id="52262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5" name="Straight Connector 502"/>
            <p:cNvCxnSpPr>
              <a:cxnSpLocks noChangeShapeType="1"/>
              <a:endCxn id="52401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6" name="Straight Connector 503"/>
            <p:cNvCxnSpPr>
              <a:cxnSpLocks noChangeShapeType="1"/>
              <a:endCxn id="52401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7" name="Straight Connector 504"/>
            <p:cNvCxnSpPr>
              <a:cxnSpLocks noChangeShapeType="1"/>
              <a:endCxn id="52483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8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49" name="Straight Connector 506"/>
            <p:cNvCxnSpPr>
              <a:cxnSpLocks noChangeShapeType="1"/>
              <a:stCxn id="52533" idx="4"/>
              <a:endCxn id="52478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0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1" name="Straight Connector 508"/>
            <p:cNvCxnSpPr>
              <a:cxnSpLocks noChangeShapeType="1"/>
              <a:endCxn id="52465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2" name="Straight Connector 509"/>
            <p:cNvCxnSpPr>
              <a:cxnSpLocks noChangeShapeType="1"/>
              <a:stCxn id="52534" idx="0"/>
              <a:endCxn id="52261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3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4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5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6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57" name="Straight Connector 514"/>
            <p:cNvCxnSpPr>
              <a:cxnSpLocks noChangeShapeType="1"/>
              <a:endCxn id="52262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2258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52272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2273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74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2259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52268" name="Straight Connector 515"/>
              <p:cNvCxnSpPr>
                <a:cxnSpLocks noChangeShapeType="1"/>
                <a:stCxn id="52319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52269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2270" name="Straight Connector 519"/>
              <p:cNvCxnSpPr>
                <a:cxnSpLocks noChangeShapeType="1"/>
                <a:stCxn id="52269" idx="6"/>
                <a:endCxn id="52517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71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2260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52265" name="Straight Connector 7"/>
              <p:cNvCxnSpPr>
                <a:cxnSpLocks noChangeShapeType="1"/>
                <a:stCxn id="52391" idx="5"/>
                <a:endCxn id="52515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66" name="Straight Connector 415"/>
              <p:cNvCxnSpPr>
                <a:cxnSpLocks noChangeShapeType="1"/>
                <a:endCxn id="52351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2267" name="Straight Connector 523"/>
              <p:cNvCxnSpPr>
                <a:cxnSpLocks noChangeShapeType="1"/>
                <a:stCxn id="52314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52261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52262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52263" name="Straight Connector 39941"/>
            <p:cNvCxnSpPr>
              <a:cxnSpLocks noChangeShapeType="1"/>
              <a:stCxn id="52262" idx="0"/>
              <a:endCxn id="52379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64" name="Straight Connector 524"/>
            <p:cNvCxnSpPr>
              <a:cxnSpLocks noChangeShapeType="1"/>
              <a:endCxn id="52353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52232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6" name="Textfeld 317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52237" name="Textfeld 318"/>
          <p:cNvSpPr txBox="1">
            <a:spLocks noChangeArrowheads="1"/>
          </p:cNvSpPr>
          <p:nvPr/>
        </p:nvSpPr>
        <p:spPr bwMode="auto">
          <a:xfrm>
            <a:off x="7000781" y="3343617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19" name="Datumsplatzhalter 3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20" name="Fußzeilenplatzhalter 3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573102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325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Es </a:t>
            </a:r>
            <a:r>
              <a:rPr lang="en-US" altLang="de-DE" dirty="0" err="1" smtClean="0"/>
              <a:t>kann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dieser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sein</a:t>
            </a:r>
            <a:r>
              <a:rPr lang="en-US" altLang="de-DE" dirty="0" smtClean="0"/>
              <a:t>, ….</a:t>
            </a:r>
          </a:p>
        </p:txBody>
      </p:sp>
      <p:sp>
        <p:nvSpPr>
          <p:cNvPr id="53254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A45D9E-8C3C-4D35-A42D-E73F50007731}" type="slidenum">
              <a:rPr lang="de-DE" smtClean="0"/>
              <a:pPr/>
              <a:t>48</a:t>
            </a:fld>
            <a:endParaRPr lang="de-DE" smtClean="0"/>
          </a:p>
        </p:txBody>
      </p:sp>
      <p:grpSp>
        <p:nvGrpSpPr>
          <p:cNvPr id="53255" name="Gruppieren 356"/>
          <p:cNvGrpSpPr>
            <a:grpSpLocks/>
          </p:cNvGrpSpPr>
          <p:nvPr/>
        </p:nvGrpSpPr>
        <p:grpSpPr bwMode="auto">
          <a:xfrm>
            <a:off x="2160400" y="1439642"/>
            <a:ext cx="4531545" cy="2107295"/>
            <a:chOff x="210502" y="1437328"/>
            <a:chExt cx="8626469" cy="5383519"/>
          </a:xfrm>
        </p:grpSpPr>
        <p:grpSp>
          <p:nvGrpSpPr>
            <p:cNvPr id="53264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53547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48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49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0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1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2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3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4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5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6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7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8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59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0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1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2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563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4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5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6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7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3568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53265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53465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3466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535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4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4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3467" name="Straight Connector 10"/>
              <p:cNvCxnSpPr>
                <a:cxnSpLocks noChangeShapeType="1"/>
                <a:stCxn id="53544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68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69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0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1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2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3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4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475" name="Straight Connector 304"/>
              <p:cNvCxnSpPr>
                <a:cxnSpLocks noChangeShapeType="1"/>
                <a:endCxn id="53539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3476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535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3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3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77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535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2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78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535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2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79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535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1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80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5349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5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5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5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5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5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50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81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534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9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82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534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88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3266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53383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3384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534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6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6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3385" name="Straight Connector 334"/>
              <p:cNvCxnSpPr>
                <a:cxnSpLocks noChangeShapeType="1"/>
                <a:stCxn id="53462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6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7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8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89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0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1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2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93" name="Straight Connector 342"/>
              <p:cNvCxnSpPr>
                <a:cxnSpLocks noChangeShapeType="1"/>
                <a:endCxn id="53457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3394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534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5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5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534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4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6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534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3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7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534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2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3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8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5341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2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2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2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2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22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99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5340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1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1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1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1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1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1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400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5340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40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40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40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40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40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40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3267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53301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3302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53375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7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8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3303" name="Straight Connector 419"/>
              <p:cNvCxnSpPr>
                <a:cxnSpLocks noChangeShapeType="1"/>
                <a:stCxn id="53380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4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5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6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7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8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09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10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311" name="Straight Connector 427"/>
              <p:cNvCxnSpPr>
                <a:cxnSpLocks noChangeShapeType="1"/>
                <a:endCxn id="53375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3312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533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7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3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533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6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4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533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5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5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5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533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4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6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5333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3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3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3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4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4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3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4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7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5332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3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3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3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3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3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3318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5331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332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332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332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332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32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32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53268" name="Straight Connector 12"/>
            <p:cNvCxnSpPr>
              <a:cxnSpLocks noChangeShapeType="1"/>
              <a:endCxn id="53459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69" name="Straight Connector 500"/>
            <p:cNvCxnSpPr>
              <a:cxnSpLocks noChangeShapeType="1"/>
              <a:stCxn id="53555" idx="8"/>
              <a:endCxn id="53288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0" name="Straight Connector 501"/>
            <p:cNvCxnSpPr>
              <a:cxnSpLocks noChangeShapeType="1"/>
              <a:endCxn id="53288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1" name="Straight Connector 502"/>
            <p:cNvCxnSpPr>
              <a:cxnSpLocks noChangeShapeType="1"/>
              <a:endCxn id="53427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2" name="Straight Connector 503"/>
            <p:cNvCxnSpPr>
              <a:cxnSpLocks noChangeShapeType="1"/>
              <a:endCxn id="53427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3" name="Straight Connector 504"/>
            <p:cNvCxnSpPr>
              <a:cxnSpLocks noChangeShapeType="1"/>
              <a:endCxn id="53509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4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5" name="Straight Connector 506"/>
            <p:cNvCxnSpPr>
              <a:cxnSpLocks noChangeShapeType="1"/>
              <a:stCxn id="53559" idx="4"/>
              <a:endCxn id="53504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6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7" name="Straight Connector 508"/>
            <p:cNvCxnSpPr>
              <a:cxnSpLocks noChangeShapeType="1"/>
              <a:endCxn id="53491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8" name="Straight Connector 509"/>
            <p:cNvCxnSpPr>
              <a:cxnSpLocks noChangeShapeType="1"/>
              <a:stCxn id="53560" idx="0"/>
              <a:endCxn id="53287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79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0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1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2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83" name="Straight Connector 514"/>
            <p:cNvCxnSpPr>
              <a:cxnSpLocks noChangeShapeType="1"/>
              <a:endCxn id="53288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3284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53298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3299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300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3285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53294" name="Straight Connector 515"/>
              <p:cNvCxnSpPr>
                <a:cxnSpLocks noChangeShapeType="1"/>
                <a:stCxn id="53345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53295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3296" name="Straight Connector 519"/>
              <p:cNvCxnSpPr>
                <a:cxnSpLocks noChangeShapeType="1"/>
                <a:stCxn id="53295" idx="6"/>
                <a:endCxn id="53543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297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3286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53291" name="Straight Connector 7"/>
              <p:cNvCxnSpPr>
                <a:cxnSpLocks noChangeShapeType="1"/>
                <a:stCxn id="53417" idx="5"/>
                <a:endCxn id="53541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292" name="Straight Connector 415"/>
              <p:cNvCxnSpPr>
                <a:cxnSpLocks noChangeShapeType="1"/>
                <a:endCxn id="53377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3293" name="Straight Connector 523"/>
              <p:cNvCxnSpPr>
                <a:cxnSpLocks noChangeShapeType="1"/>
                <a:stCxn id="53340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53287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53288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53289" name="Straight Connector 39941"/>
            <p:cNvCxnSpPr>
              <a:cxnSpLocks noChangeShapeType="1"/>
              <a:stCxn id="53288" idx="0"/>
              <a:endCxn id="53405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290" name="Straight Connector 524"/>
            <p:cNvCxnSpPr>
              <a:cxnSpLocks noChangeShapeType="1"/>
              <a:endCxn id="53379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53256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9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60" name="Textfeld 317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53261" name="Textfeld 318"/>
          <p:cNvSpPr txBox="1">
            <a:spLocks noChangeArrowheads="1"/>
          </p:cNvSpPr>
          <p:nvPr/>
        </p:nvSpPr>
        <p:spPr bwMode="auto">
          <a:xfrm>
            <a:off x="7000781" y="3343617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4" name="Rechteck 323"/>
          <p:cNvSpPr/>
          <p:nvPr/>
        </p:nvSpPr>
        <p:spPr>
          <a:xfrm>
            <a:off x="1984220" y="1593756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Freihandform 322"/>
          <p:cNvSpPr/>
          <p:nvPr/>
        </p:nvSpPr>
        <p:spPr>
          <a:xfrm>
            <a:off x="1984220" y="2148238"/>
            <a:ext cx="4941350" cy="1527828"/>
          </a:xfrm>
          <a:custGeom>
            <a:avLst/>
            <a:gdLst>
              <a:gd name="connsiteX0" fmla="*/ 4902200 w 4902200"/>
              <a:gd name="connsiteY0" fmla="*/ 2021417 h 2021417"/>
              <a:gd name="connsiteX1" fmla="*/ 4559300 w 4902200"/>
              <a:gd name="connsiteY1" fmla="*/ 522817 h 2021417"/>
              <a:gd name="connsiteX2" fmla="*/ 3873500 w 4902200"/>
              <a:gd name="connsiteY2" fmla="*/ 738717 h 2021417"/>
              <a:gd name="connsiteX3" fmla="*/ 2387600 w 4902200"/>
              <a:gd name="connsiteY3" fmla="*/ 116417 h 2021417"/>
              <a:gd name="connsiteX4" fmla="*/ 1663700 w 4902200"/>
              <a:gd name="connsiteY4" fmla="*/ 65617 h 2021417"/>
              <a:gd name="connsiteX5" fmla="*/ 469900 w 4902200"/>
              <a:gd name="connsiteY5" fmla="*/ 510117 h 2021417"/>
              <a:gd name="connsiteX6" fmla="*/ 0 w 4902200"/>
              <a:gd name="connsiteY6" fmla="*/ 2008717 h 202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200" h="2021417">
                <a:moveTo>
                  <a:pt x="4902200" y="2021417"/>
                </a:moveTo>
                <a:cubicBezTo>
                  <a:pt x="4816475" y="1379008"/>
                  <a:pt x="4730750" y="736600"/>
                  <a:pt x="4559300" y="522817"/>
                </a:cubicBezTo>
                <a:cubicBezTo>
                  <a:pt x="4387850" y="309034"/>
                  <a:pt x="4235450" y="806450"/>
                  <a:pt x="3873500" y="738717"/>
                </a:cubicBezTo>
                <a:cubicBezTo>
                  <a:pt x="3511550" y="670984"/>
                  <a:pt x="2755900" y="228600"/>
                  <a:pt x="2387600" y="116417"/>
                </a:cubicBezTo>
                <a:cubicBezTo>
                  <a:pt x="2019300" y="4234"/>
                  <a:pt x="1983317" y="0"/>
                  <a:pt x="1663700" y="65617"/>
                </a:cubicBezTo>
                <a:cubicBezTo>
                  <a:pt x="1344083" y="131234"/>
                  <a:pt x="747183" y="186267"/>
                  <a:pt x="469900" y="510117"/>
                </a:cubicBezTo>
                <a:cubicBezTo>
                  <a:pt x="192617" y="833967"/>
                  <a:pt x="21167" y="1794934"/>
                  <a:pt x="0" y="2008717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Datumsplatzhalter 3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22" name="Fußzeilenplatzhalter 3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erade Verbindung 363"/>
          <p:cNvCxnSpPr/>
          <p:nvPr/>
        </p:nvCxnSpPr>
        <p:spPr>
          <a:xfrm flipH="1" flipV="1">
            <a:off x="6448717" y="2573102"/>
            <a:ext cx="481654" cy="1308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Gerade Verbindung 362"/>
          <p:cNvCxnSpPr/>
          <p:nvPr/>
        </p:nvCxnSpPr>
        <p:spPr>
          <a:xfrm flipV="1">
            <a:off x="1923414" y="2562300"/>
            <a:ext cx="556862" cy="1318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InternetRouting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BGP</a:t>
            </a:r>
            <a:endParaRPr lang="en-US" dirty="0"/>
          </a:p>
        </p:txBody>
      </p:sp>
      <p:sp>
        <p:nvSpPr>
          <p:cNvPr id="5427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de-DE" dirty="0" smtClean="0"/>
              <a:t>…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dieser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, … </a:t>
            </a:r>
            <a:r>
              <a:rPr lang="en-US" altLang="de-DE" dirty="0" err="1" smtClean="0"/>
              <a:t>oder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irgendein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anderer</a:t>
            </a:r>
            <a:r>
              <a:rPr lang="en-US" altLang="de-DE" dirty="0" smtClean="0"/>
              <a:t> (</a:t>
            </a:r>
            <a:r>
              <a:rPr lang="en-US" altLang="de-DE" dirty="0" err="1" smtClean="0"/>
              <a:t>kreisfreier</a:t>
            </a:r>
            <a:r>
              <a:rPr lang="en-US" altLang="de-DE" dirty="0" smtClean="0"/>
              <a:t>) </a:t>
            </a:r>
            <a:r>
              <a:rPr lang="en-US" altLang="de-DE" dirty="0" err="1" smtClean="0"/>
              <a:t>Pfad</a:t>
            </a:r>
            <a:r>
              <a:rPr lang="en-US" altLang="de-DE" dirty="0" smtClean="0"/>
              <a:t>.</a:t>
            </a:r>
          </a:p>
        </p:txBody>
      </p:sp>
      <p:sp>
        <p:nvSpPr>
          <p:cNvPr id="54278" name="Foliennummernplatzhalt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AAC49F-8387-4665-BE77-A35811A372CF}" type="slidenum">
              <a:rPr lang="de-DE" smtClean="0"/>
              <a:pPr/>
              <a:t>49</a:t>
            </a:fld>
            <a:endParaRPr lang="de-DE" smtClean="0"/>
          </a:p>
        </p:txBody>
      </p:sp>
      <p:grpSp>
        <p:nvGrpSpPr>
          <p:cNvPr id="54279" name="Gruppieren 356"/>
          <p:cNvGrpSpPr>
            <a:grpSpLocks/>
          </p:cNvGrpSpPr>
          <p:nvPr/>
        </p:nvGrpSpPr>
        <p:grpSpPr bwMode="auto">
          <a:xfrm>
            <a:off x="2160400" y="1439642"/>
            <a:ext cx="4531545" cy="2107295"/>
            <a:chOff x="210502" y="1437328"/>
            <a:chExt cx="8626469" cy="5383519"/>
          </a:xfrm>
        </p:grpSpPr>
        <p:grpSp>
          <p:nvGrpSpPr>
            <p:cNvPr id="54288" name="Group 5"/>
            <p:cNvGrpSpPr>
              <a:grpSpLocks/>
            </p:cNvGrpSpPr>
            <p:nvPr/>
          </p:nvGrpSpPr>
          <p:grpSpPr bwMode="auto">
            <a:xfrm>
              <a:off x="210502" y="1437328"/>
              <a:ext cx="8626469" cy="5383519"/>
              <a:chOff x="-85423" y="1493539"/>
              <a:chExt cx="8625307" cy="5383935"/>
            </a:xfrm>
          </p:grpSpPr>
          <p:sp>
            <p:nvSpPr>
              <p:cNvPr id="54571" name="Freeform 84"/>
              <p:cNvSpPr>
                <a:spLocks/>
              </p:cNvSpPr>
              <p:nvPr/>
            </p:nvSpPr>
            <p:spPr bwMode="auto">
              <a:xfrm>
                <a:off x="1529396" y="2297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2" name="Freeform 84"/>
              <p:cNvSpPr>
                <a:spLocks/>
              </p:cNvSpPr>
              <p:nvPr/>
            </p:nvSpPr>
            <p:spPr bwMode="auto">
              <a:xfrm>
                <a:off x="373696" y="3097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3" name="Freeform 84"/>
              <p:cNvSpPr>
                <a:spLocks/>
              </p:cNvSpPr>
              <p:nvPr/>
            </p:nvSpPr>
            <p:spPr bwMode="auto">
              <a:xfrm>
                <a:off x="6037896" y="25516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4" name="Freeform 84"/>
              <p:cNvSpPr>
                <a:spLocks/>
              </p:cNvSpPr>
              <p:nvPr/>
            </p:nvSpPr>
            <p:spPr bwMode="auto">
              <a:xfrm>
                <a:off x="945196" y="5409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5" name="Freeform 84"/>
              <p:cNvSpPr>
                <a:spLocks/>
              </p:cNvSpPr>
              <p:nvPr/>
            </p:nvSpPr>
            <p:spPr bwMode="auto">
              <a:xfrm>
                <a:off x="526096" y="47868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6" name="Freeform 84"/>
              <p:cNvSpPr>
                <a:spLocks/>
              </p:cNvSpPr>
              <p:nvPr/>
            </p:nvSpPr>
            <p:spPr bwMode="auto">
              <a:xfrm>
                <a:off x="297496" y="4126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7" name="Freeform 84"/>
              <p:cNvSpPr>
                <a:spLocks/>
              </p:cNvSpPr>
              <p:nvPr/>
            </p:nvSpPr>
            <p:spPr bwMode="auto">
              <a:xfrm>
                <a:off x="6787196" y="2983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8" name="Freeform 84"/>
              <p:cNvSpPr>
                <a:spLocks/>
              </p:cNvSpPr>
              <p:nvPr/>
            </p:nvSpPr>
            <p:spPr bwMode="auto">
              <a:xfrm>
                <a:off x="3129596" y="20563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79" name="Freeform 84"/>
              <p:cNvSpPr>
                <a:spLocks/>
              </p:cNvSpPr>
              <p:nvPr/>
            </p:nvSpPr>
            <p:spPr bwMode="auto">
              <a:xfrm>
                <a:off x="754696" y="2704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0" name="Freeform 84"/>
              <p:cNvSpPr>
                <a:spLocks/>
              </p:cNvSpPr>
              <p:nvPr/>
            </p:nvSpPr>
            <p:spPr bwMode="auto">
              <a:xfrm>
                <a:off x="4043996" y="20309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1" name="Freeform 84"/>
              <p:cNvSpPr>
                <a:spLocks/>
              </p:cNvSpPr>
              <p:nvPr/>
            </p:nvSpPr>
            <p:spPr bwMode="auto">
              <a:xfrm>
                <a:off x="7104696" y="5663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2" name="Freeform 84"/>
              <p:cNvSpPr>
                <a:spLocks/>
              </p:cNvSpPr>
              <p:nvPr/>
            </p:nvSpPr>
            <p:spPr bwMode="auto">
              <a:xfrm>
                <a:off x="7942896" y="5015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3" name="Freeform 84"/>
              <p:cNvSpPr>
                <a:spLocks/>
              </p:cNvSpPr>
              <p:nvPr/>
            </p:nvSpPr>
            <p:spPr bwMode="auto">
              <a:xfrm>
                <a:off x="7714296" y="41010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4" name="Freeform 84"/>
              <p:cNvSpPr>
                <a:spLocks/>
              </p:cNvSpPr>
              <p:nvPr/>
            </p:nvSpPr>
            <p:spPr bwMode="auto">
              <a:xfrm>
                <a:off x="4869496" y="59044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5" name="Freeform 84"/>
              <p:cNvSpPr>
                <a:spLocks/>
              </p:cNvSpPr>
              <p:nvPr/>
            </p:nvSpPr>
            <p:spPr bwMode="auto">
              <a:xfrm>
                <a:off x="3955096" y="60441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6" name="Freeform 84"/>
              <p:cNvSpPr>
                <a:spLocks/>
              </p:cNvSpPr>
              <p:nvPr/>
            </p:nvSpPr>
            <p:spPr bwMode="auto">
              <a:xfrm>
                <a:off x="2735896" y="58917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87" name="TextBox 4"/>
              <p:cNvSpPr txBox="1">
                <a:spLocks noChangeArrowheads="1"/>
              </p:cNvSpPr>
              <p:nvPr/>
            </p:nvSpPr>
            <p:spPr bwMode="auto">
              <a:xfrm rot="1053502">
                <a:off x="4893763" y="154365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88" name="TextBox 179"/>
              <p:cNvSpPr txBox="1">
                <a:spLocks noChangeArrowheads="1"/>
              </p:cNvSpPr>
              <p:nvPr/>
            </p:nvSpPr>
            <p:spPr bwMode="auto">
              <a:xfrm rot="2829263">
                <a:off x="7001195" y="3188687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89" name="TextBox 180"/>
              <p:cNvSpPr txBox="1">
                <a:spLocks noChangeArrowheads="1"/>
              </p:cNvSpPr>
              <p:nvPr/>
            </p:nvSpPr>
            <p:spPr bwMode="auto">
              <a:xfrm rot="9845918">
                <a:off x="5848503" y="5529970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90" name="TextBox 181"/>
              <p:cNvSpPr txBox="1">
                <a:spLocks noChangeArrowheads="1"/>
              </p:cNvSpPr>
              <p:nvPr/>
            </p:nvSpPr>
            <p:spPr bwMode="auto">
              <a:xfrm rot="11651262">
                <a:off x="1481049" y="5433325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91" name="TextBox 182"/>
              <p:cNvSpPr txBox="1">
                <a:spLocks noChangeArrowheads="1"/>
              </p:cNvSpPr>
              <p:nvPr/>
            </p:nvSpPr>
            <p:spPr bwMode="auto">
              <a:xfrm rot="16607303">
                <a:off x="-283675" y="3298711"/>
                <a:ext cx="1400349" cy="1003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  <p:sp>
            <p:nvSpPr>
              <p:cNvPr id="54592" name="TextBox 183"/>
              <p:cNvSpPr txBox="1">
                <a:spLocks noChangeArrowheads="1"/>
              </p:cNvSpPr>
              <p:nvPr/>
            </p:nvSpPr>
            <p:spPr bwMode="auto">
              <a:xfrm rot="20582737">
                <a:off x="2080638" y="1493539"/>
                <a:ext cx="1043214" cy="1347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de-DE" sz="2800" dirty="0">
                    <a:solidFill>
                      <a:srgbClr val="0000FF"/>
                    </a:solidFill>
                  </a:rPr>
                  <a:t>…</a:t>
                </a:r>
              </a:p>
            </p:txBody>
          </p:sp>
        </p:grpSp>
        <p:grpSp>
          <p:nvGrpSpPr>
            <p:cNvPr id="54289" name="Gruppieren 854"/>
            <p:cNvGrpSpPr>
              <a:grpSpLocks/>
            </p:cNvGrpSpPr>
            <p:nvPr/>
          </p:nvGrpSpPr>
          <p:grpSpPr bwMode="auto">
            <a:xfrm>
              <a:off x="4546598" y="3746500"/>
              <a:ext cx="3225800" cy="1117599"/>
              <a:chOff x="4546600" y="3746500"/>
              <a:chExt cx="3225800" cy="1117600"/>
            </a:xfrm>
          </p:grpSpPr>
          <p:sp>
            <p:nvSpPr>
              <p:cNvPr id="54489" name="Oval 3"/>
              <p:cNvSpPr>
                <a:spLocks noChangeArrowheads="1"/>
              </p:cNvSpPr>
              <p:nvPr/>
            </p:nvSpPr>
            <p:spPr bwMode="auto">
              <a:xfrm>
                <a:off x="4546600" y="3746500"/>
                <a:ext cx="3225800" cy="11176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4490" name="Group 133"/>
              <p:cNvGrpSpPr>
                <a:grpSpLocks/>
              </p:cNvGrpSpPr>
              <p:nvPr/>
            </p:nvGrpSpPr>
            <p:grpSpPr bwMode="auto">
              <a:xfrm>
                <a:off x="5229862" y="3841103"/>
                <a:ext cx="536987" cy="150585"/>
                <a:chOff x="2356" y="1300"/>
                <a:chExt cx="555" cy="194"/>
              </a:xfrm>
            </p:grpSpPr>
            <p:sp>
              <p:nvSpPr>
                <p:cNvPr id="5456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6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6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6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6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7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6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6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4491" name="Straight Connector 10"/>
              <p:cNvCxnSpPr>
                <a:cxnSpLocks noChangeShapeType="1"/>
                <a:stCxn id="54568" idx="0"/>
              </p:cNvCxnSpPr>
              <p:nvPr/>
            </p:nvCxnSpPr>
            <p:spPr bwMode="auto">
              <a:xfrm>
                <a:off x="5762979" y="3890004"/>
                <a:ext cx="983118" cy="1112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2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233474" y="4185268"/>
                <a:ext cx="121703" cy="679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3" name="Straight Connector 298"/>
              <p:cNvCxnSpPr>
                <a:cxnSpLocks noChangeShapeType="1"/>
              </p:cNvCxnSpPr>
              <p:nvPr/>
            </p:nvCxnSpPr>
            <p:spPr bwMode="auto">
              <a:xfrm flipV="1">
                <a:off x="6032784" y="4351331"/>
                <a:ext cx="245289" cy="371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4" name="Straight Connector 299"/>
              <p:cNvCxnSpPr>
                <a:cxnSpLocks noChangeShapeType="1"/>
              </p:cNvCxnSpPr>
              <p:nvPr/>
            </p:nvCxnSpPr>
            <p:spPr bwMode="auto">
              <a:xfrm flipV="1">
                <a:off x="5735509" y="4208454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5" name="Straight Connector 300"/>
              <p:cNvCxnSpPr>
                <a:cxnSpLocks noChangeShapeType="1"/>
              </p:cNvCxnSpPr>
              <p:nvPr/>
            </p:nvCxnSpPr>
            <p:spPr bwMode="auto">
              <a:xfrm flipV="1">
                <a:off x="5434853" y="4451132"/>
                <a:ext cx="194308" cy="8929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6" name="Straight Connector 301"/>
              <p:cNvCxnSpPr>
                <a:cxnSpLocks noChangeShapeType="1"/>
              </p:cNvCxnSpPr>
              <p:nvPr/>
            </p:nvCxnSpPr>
            <p:spPr bwMode="auto">
              <a:xfrm flipV="1">
                <a:off x="6249295" y="4391445"/>
                <a:ext cx="254977" cy="20610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7" name="Straight Connector 302"/>
              <p:cNvCxnSpPr>
                <a:cxnSpLocks noChangeShapeType="1"/>
              </p:cNvCxnSpPr>
              <p:nvPr/>
            </p:nvCxnSpPr>
            <p:spPr bwMode="auto">
              <a:xfrm flipH="1" flipV="1">
                <a:off x="6744667" y="4379910"/>
                <a:ext cx="357776" cy="10135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8" name="Straight Connector 303"/>
              <p:cNvCxnSpPr>
                <a:cxnSpLocks noChangeShapeType="1"/>
              </p:cNvCxnSpPr>
              <p:nvPr/>
            </p:nvCxnSpPr>
            <p:spPr bwMode="auto">
              <a:xfrm flipV="1">
                <a:off x="6730386" y="4097312"/>
                <a:ext cx="285612" cy="1594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99" name="Straight Connector 304"/>
              <p:cNvCxnSpPr>
                <a:cxnSpLocks noChangeShapeType="1"/>
                <a:endCxn id="54563" idx="4"/>
              </p:cNvCxnSpPr>
              <p:nvPr/>
            </p:nvCxnSpPr>
            <p:spPr bwMode="auto">
              <a:xfrm flipH="1" flipV="1">
                <a:off x="5497389" y="3991689"/>
                <a:ext cx="414246" cy="7103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4500" name="Group 133"/>
              <p:cNvGrpSpPr>
                <a:grpSpLocks/>
              </p:cNvGrpSpPr>
              <p:nvPr/>
            </p:nvGrpSpPr>
            <p:grpSpPr bwMode="auto">
              <a:xfrm>
                <a:off x="6266751" y="4240218"/>
                <a:ext cx="536987" cy="150585"/>
                <a:chOff x="2356" y="1300"/>
                <a:chExt cx="555" cy="194"/>
              </a:xfrm>
            </p:grpSpPr>
            <p:sp>
              <p:nvSpPr>
                <p:cNvPr id="5455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5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5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5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6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6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5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6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1" name="Group 133"/>
              <p:cNvGrpSpPr>
                <a:grpSpLocks/>
              </p:cNvGrpSpPr>
              <p:nvPr/>
            </p:nvGrpSpPr>
            <p:grpSpPr bwMode="auto">
              <a:xfrm>
                <a:off x="5477941" y="4301315"/>
                <a:ext cx="536987" cy="150585"/>
                <a:chOff x="2356" y="1300"/>
                <a:chExt cx="555" cy="194"/>
              </a:xfrm>
            </p:grpSpPr>
            <p:sp>
              <p:nvSpPr>
                <p:cNvPr id="5454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5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5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5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5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5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2" name="Group 133"/>
              <p:cNvGrpSpPr>
                <a:grpSpLocks/>
              </p:cNvGrpSpPr>
              <p:nvPr/>
            </p:nvGrpSpPr>
            <p:grpSpPr bwMode="auto">
              <a:xfrm>
                <a:off x="5768530" y="4058909"/>
                <a:ext cx="536987" cy="150585"/>
                <a:chOff x="2356" y="1300"/>
                <a:chExt cx="555" cy="194"/>
              </a:xfrm>
            </p:grpSpPr>
            <p:sp>
              <p:nvSpPr>
                <p:cNvPr id="5453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4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4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4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4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4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4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3" name="Group 133"/>
              <p:cNvGrpSpPr>
                <a:grpSpLocks/>
              </p:cNvGrpSpPr>
              <p:nvPr/>
            </p:nvGrpSpPr>
            <p:grpSpPr bwMode="auto">
              <a:xfrm>
                <a:off x="6720398" y="3946335"/>
                <a:ext cx="536987" cy="150585"/>
                <a:chOff x="2356" y="1300"/>
                <a:chExt cx="555" cy="194"/>
              </a:xfrm>
            </p:grpSpPr>
            <p:sp>
              <p:nvSpPr>
                <p:cNvPr id="5453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3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3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3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3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3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3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3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4" name="Group 133"/>
              <p:cNvGrpSpPr>
                <a:grpSpLocks/>
              </p:cNvGrpSpPr>
              <p:nvPr/>
            </p:nvGrpSpPr>
            <p:grpSpPr bwMode="auto">
              <a:xfrm>
                <a:off x="6949583" y="4429458"/>
                <a:ext cx="536987" cy="150585"/>
                <a:chOff x="2356" y="1300"/>
                <a:chExt cx="555" cy="194"/>
              </a:xfrm>
            </p:grpSpPr>
            <p:sp>
              <p:nvSpPr>
                <p:cNvPr id="5452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2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2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2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2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3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2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2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5" name="Group 133"/>
              <p:cNvGrpSpPr>
                <a:grpSpLocks/>
              </p:cNvGrpSpPr>
              <p:nvPr/>
            </p:nvGrpSpPr>
            <p:grpSpPr bwMode="auto">
              <a:xfrm>
                <a:off x="6040423" y="4584184"/>
                <a:ext cx="536987" cy="150585"/>
                <a:chOff x="2356" y="1300"/>
                <a:chExt cx="555" cy="194"/>
              </a:xfrm>
            </p:grpSpPr>
            <p:sp>
              <p:nvSpPr>
                <p:cNvPr id="5451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1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1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1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2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2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1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2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506" name="Group 133"/>
              <p:cNvGrpSpPr>
                <a:grpSpLocks/>
              </p:cNvGrpSpPr>
              <p:nvPr/>
            </p:nvGrpSpPr>
            <p:grpSpPr bwMode="auto">
              <a:xfrm>
                <a:off x="5140710" y="4540344"/>
                <a:ext cx="536987" cy="150585"/>
                <a:chOff x="2356" y="1300"/>
                <a:chExt cx="555" cy="194"/>
              </a:xfrm>
            </p:grpSpPr>
            <p:sp>
              <p:nvSpPr>
                <p:cNvPr id="5450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0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50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51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51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51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51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512" name="Line 141"/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4290" name="Gruppieren 852"/>
            <p:cNvGrpSpPr>
              <a:grpSpLocks/>
            </p:cNvGrpSpPr>
            <p:nvPr/>
          </p:nvGrpSpPr>
          <p:grpSpPr bwMode="auto">
            <a:xfrm>
              <a:off x="1803399" y="2755901"/>
              <a:ext cx="3467100" cy="1193800"/>
              <a:chOff x="1803400" y="2755900"/>
              <a:chExt cx="3467100" cy="1193800"/>
            </a:xfrm>
          </p:grpSpPr>
          <p:sp>
            <p:nvSpPr>
              <p:cNvPr id="54407" name="Oval 332"/>
              <p:cNvSpPr>
                <a:spLocks noChangeArrowheads="1"/>
              </p:cNvSpPr>
              <p:nvPr/>
            </p:nvSpPr>
            <p:spPr bwMode="auto">
              <a:xfrm>
                <a:off x="1803400" y="2755900"/>
                <a:ext cx="3467100" cy="11938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4408" name="Group 133"/>
              <p:cNvGrpSpPr>
                <a:grpSpLocks/>
              </p:cNvGrpSpPr>
              <p:nvPr/>
            </p:nvGrpSpPr>
            <p:grpSpPr bwMode="auto">
              <a:xfrm>
                <a:off x="2537772" y="2856953"/>
                <a:ext cx="577156" cy="160852"/>
                <a:chOff x="2356" y="1300"/>
                <a:chExt cx="555" cy="194"/>
              </a:xfrm>
            </p:grpSpPr>
            <p:sp>
              <p:nvSpPr>
                <p:cNvPr id="5448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8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8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8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8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8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8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4409" name="Straight Connector 334"/>
              <p:cNvCxnSpPr>
                <a:cxnSpLocks noChangeShapeType="1"/>
                <a:stCxn id="54486" idx="0"/>
              </p:cNvCxnSpPr>
              <p:nvPr/>
            </p:nvCxnSpPr>
            <p:spPr bwMode="auto">
              <a:xfrm>
                <a:off x="3110768" y="2909189"/>
                <a:ext cx="1056659" cy="11883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0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3616457" y="3224584"/>
                <a:ext cx="130807" cy="725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1" name="Straight Connector 336"/>
              <p:cNvCxnSpPr>
                <a:cxnSpLocks noChangeShapeType="1"/>
              </p:cNvCxnSpPr>
              <p:nvPr/>
            </p:nvCxnSpPr>
            <p:spPr bwMode="auto">
              <a:xfrm flipV="1">
                <a:off x="3400755" y="3401969"/>
                <a:ext cx="263638" cy="3971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2" name="Straight Connector 337"/>
              <p:cNvCxnSpPr>
                <a:cxnSpLocks noChangeShapeType="1"/>
              </p:cNvCxnSpPr>
              <p:nvPr/>
            </p:nvCxnSpPr>
            <p:spPr bwMode="auto">
              <a:xfrm flipV="1">
                <a:off x="3081243" y="3249351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3" name="Straight Connector 338"/>
              <p:cNvCxnSpPr>
                <a:cxnSpLocks noChangeShapeType="1"/>
              </p:cNvCxnSpPr>
              <p:nvPr/>
            </p:nvCxnSpPr>
            <p:spPr bwMode="auto">
              <a:xfrm flipV="1">
                <a:off x="2758098" y="3508575"/>
                <a:ext cx="208843" cy="953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4" name="Straight Connector 339"/>
              <p:cNvCxnSpPr>
                <a:cxnSpLocks noChangeShapeType="1"/>
              </p:cNvCxnSpPr>
              <p:nvPr/>
            </p:nvCxnSpPr>
            <p:spPr bwMode="auto">
              <a:xfrm flipV="1">
                <a:off x="3633461" y="3444819"/>
                <a:ext cx="274050" cy="22015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5" name="Straight Connector 340"/>
              <p:cNvCxnSpPr>
                <a:cxnSpLocks noChangeShapeType="1"/>
              </p:cNvCxnSpPr>
              <p:nvPr/>
            </p:nvCxnSpPr>
            <p:spPr bwMode="auto">
              <a:xfrm flipH="1" flipV="1">
                <a:off x="4165890" y="3432497"/>
                <a:ext cx="384539" cy="1082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6" name="Straight Connector 341"/>
              <p:cNvCxnSpPr>
                <a:cxnSpLocks noChangeShapeType="1"/>
              </p:cNvCxnSpPr>
              <p:nvPr/>
            </p:nvCxnSpPr>
            <p:spPr bwMode="auto">
              <a:xfrm flipV="1">
                <a:off x="4150540" y="3130631"/>
                <a:ext cx="306977" cy="1703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417" name="Straight Connector 342"/>
              <p:cNvCxnSpPr>
                <a:cxnSpLocks noChangeShapeType="1"/>
                <a:endCxn id="54481" idx="4"/>
              </p:cNvCxnSpPr>
              <p:nvPr/>
            </p:nvCxnSpPr>
            <p:spPr bwMode="auto">
              <a:xfrm flipH="1" flipV="1">
                <a:off x="2825311" y="3017807"/>
                <a:ext cx="445233" cy="7587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4418" name="Group 133"/>
              <p:cNvGrpSpPr>
                <a:grpSpLocks/>
              </p:cNvGrpSpPr>
              <p:nvPr/>
            </p:nvGrpSpPr>
            <p:grpSpPr bwMode="auto">
              <a:xfrm>
                <a:off x="3652224" y="3283281"/>
                <a:ext cx="577156" cy="160852"/>
                <a:chOff x="2356" y="1300"/>
                <a:chExt cx="555" cy="194"/>
              </a:xfrm>
            </p:grpSpPr>
            <p:sp>
              <p:nvSpPr>
                <p:cNvPr id="5447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7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7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7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8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7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78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19" name="Group 133"/>
              <p:cNvGrpSpPr>
                <a:grpSpLocks/>
              </p:cNvGrpSpPr>
              <p:nvPr/>
            </p:nvGrpSpPr>
            <p:grpSpPr bwMode="auto">
              <a:xfrm>
                <a:off x="2804408" y="3348543"/>
                <a:ext cx="577156" cy="160852"/>
                <a:chOff x="2356" y="1300"/>
                <a:chExt cx="555" cy="194"/>
              </a:xfrm>
            </p:grpSpPr>
            <p:sp>
              <p:nvSpPr>
                <p:cNvPr id="5446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6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6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6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7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7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69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70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0" name="Group 133"/>
              <p:cNvGrpSpPr>
                <a:grpSpLocks/>
              </p:cNvGrpSpPr>
              <p:nvPr/>
            </p:nvGrpSpPr>
            <p:grpSpPr bwMode="auto">
              <a:xfrm>
                <a:off x="3116734" y="3089610"/>
                <a:ext cx="577156" cy="160852"/>
                <a:chOff x="2356" y="1300"/>
                <a:chExt cx="555" cy="194"/>
              </a:xfrm>
            </p:grpSpPr>
            <p:sp>
              <p:nvSpPr>
                <p:cNvPr id="5445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6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6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6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61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62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1" name="Group 133"/>
              <p:cNvGrpSpPr>
                <a:grpSpLocks/>
              </p:cNvGrpSpPr>
              <p:nvPr/>
            </p:nvGrpSpPr>
            <p:grpSpPr bwMode="auto">
              <a:xfrm>
                <a:off x="4139805" y="2969360"/>
                <a:ext cx="577156" cy="160852"/>
                <a:chOff x="2356" y="1300"/>
                <a:chExt cx="555" cy="194"/>
              </a:xfrm>
            </p:grpSpPr>
            <p:sp>
              <p:nvSpPr>
                <p:cNvPr id="5444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5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5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5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5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5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54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2" name="Group 133"/>
              <p:cNvGrpSpPr>
                <a:grpSpLocks/>
              </p:cNvGrpSpPr>
              <p:nvPr/>
            </p:nvGrpSpPr>
            <p:grpSpPr bwMode="auto">
              <a:xfrm>
                <a:off x="4386134" y="3485424"/>
                <a:ext cx="577156" cy="160852"/>
                <a:chOff x="2356" y="1300"/>
                <a:chExt cx="555" cy="194"/>
              </a:xfrm>
            </p:grpSpPr>
            <p:sp>
              <p:nvSpPr>
                <p:cNvPr id="5444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4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4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4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4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4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46" name="Line 141"/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3" name="Group 133"/>
              <p:cNvGrpSpPr>
                <a:grpSpLocks/>
              </p:cNvGrpSpPr>
              <p:nvPr/>
            </p:nvGrpSpPr>
            <p:grpSpPr bwMode="auto">
              <a:xfrm>
                <a:off x="3408966" y="3650699"/>
                <a:ext cx="577156" cy="160852"/>
                <a:chOff x="2356" y="1300"/>
                <a:chExt cx="555" cy="194"/>
              </a:xfrm>
            </p:grpSpPr>
            <p:sp>
              <p:nvSpPr>
                <p:cNvPr id="5443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3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3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3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4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3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38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424" name="Group 133"/>
              <p:cNvGrpSpPr>
                <a:grpSpLocks/>
              </p:cNvGrpSpPr>
              <p:nvPr/>
            </p:nvGrpSpPr>
            <p:grpSpPr bwMode="auto">
              <a:xfrm>
                <a:off x="2441952" y="3603870"/>
                <a:ext cx="577156" cy="160852"/>
                <a:chOff x="2356" y="1300"/>
                <a:chExt cx="555" cy="194"/>
              </a:xfrm>
            </p:grpSpPr>
            <p:sp>
              <p:nvSpPr>
                <p:cNvPr id="5442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2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2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3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3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2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30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54291" name="Gruppieren 853"/>
            <p:cNvGrpSpPr>
              <a:grpSpLocks/>
            </p:cNvGrpSpPr>
            <p:nvPr/>
          </p:nvGrpSpPr>
          <p:grpSpPr bwMode="auto">
            <a:xfrm>
              <a:off x="1498598" y="4165600"/>
              <a:ext cx="3086100" cy="1168400"/>
              <a:chOff x="1498600" y="4165600"/>
              <a:chExt cx="3086100" cy="1168400"/>
            </a:xfrm>
          </p:grpSpPr>
          <p:sp>
            <p:nvSpPr>
              <p:cNvPr id="54325" name="Oval 417"/>
              <p:cNvSpPr>
                <a:spLocks noChangeArrowheads="1"/>
              </p:cNvSpPr>
              <p:nvPr/>
            </p:nvSpPr>
            <p:spPr bwMode="auto">
              <a:xfrm>
                <a:off x="1498600" y="4165600"/>
                <a:ext cx="3086100" cy="1168400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grpSp>
            <p:nvGrpSpPr>
              <p:cNvPr id="54326" name="Group 133"/>
              <p:cNvGrpSpPr>
                <a:grpSpLocks/>
              </p:cNvGrpSpPr>
              <p:nvPr/>
            </p:nvGrpSpPr>
            <p:grpSpPr bwMode="auto">
              <a:xfrm>
                <a:off x="2152272" y="4264503"/>
                <a:ext cx="513732" cy="157430"/>
                <a:chOff x="2356" y="1300"/>
                <a:chExt cx="555" cy="194"/>
              </a:xfrm>
            </p:grpSpPr>
            <p:sp>
              <p:nvSpPr>
                <p:cNvPr id="54399" name="Oval 492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0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40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40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40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40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403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404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4327" name="Straight Connector 419"/>
              <p:cNvCxnSpPr>
                <a:cxnSpLocks noChangeShapeType="1"/>
                <a:stCxn id="54404" idx="0"/>
              </p:cNvCxnSpPr>
              <p:nvPr/>
            </p:nvCxnSpPr>
            <p:spPr bwMode="auto">
              <a:xfrm>
                <a:off x="2662301" y="4315627"/>
                <a:ext cx="940542" cy="11630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28" name="Straight Connector 420"/>
              <p:cNvCxnSpPr>
                <a:cxnSpLocks noChangeShapeType="1"/>
              </p:cNvCxnSpPr>
              <p:nvPr/>
            </p:nvCxnSpPr>
            <p:spPr bwMode="auto">
              <a:xfrm>
                <a:off x="3112420" y="4624312"/>
                <a:ext cx="116433" cy="710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29" name="Straight Connector 421"/>
              <p:cNvCxnSpPr>
                <a:cxnSpLocks noChangeShapeType="1"/>
              </p:cNvCxnSpPr>
              <p:nvPr/>
            </p:nvCxnSpPr>
            <p:spPr bwMode="auto">
              <a:xfrm flipV="1">
                <a:off x="2920421" y="4797923"/>
                <a:ext cx="234667" cy="3886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0" name="Straight Connector 422"/>
              <p:cNvCxnSpPr>
                <a:cxnSpLocks noChangeShapeType="1"/>
              </p:cNvCxnSpPr>
              <p:nvPr/>
            </p:nvCxnSpPr>
            <p:spPr bwMode="auto">
              <a:xfrm flipV="1">
                <a:off x="2636021" y="4648552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1" name="Straight Connector 423"/>
              <p:cNvCxnSpPr>
                <a:cxnSpLocks noChangeShapeType="1"/>
              </p:cNvCxnSpPr>
              <p:nvPr/>
            </p:nvCxnSpPr>
            <p:spPr bwMode="auto">
              <a:xfrm flipV="1">
                <a:off x="2348386" y="4902261"/>
                <a:ext cx="185893" cy="9334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2" name="Straight Connector 424"/>
              <p:cNvCxnSpPr>
                <a:cxnSpLocks noChangeShapeType="1"/>
              </p:cNvCxnSpPr>
              <p:nvPr/>
            </p:nvCxnSpPr>
            <p:spPr bwMode="auto">
              <a:xfrm flipV="1">
                <a:off x="3127556" y="4839861"/>
                <a:ext cx="243934" cy="21546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3" name="Straight Connector 425"/>
              <p:cNvCxnSpPr>
                <a:cxnSpLocks noChangeShapeType="1"/>
              </p:cNvCxnSpPr>
              <p:nvPr/>
            </p:nvCxnSpPr>
            <p:spPr bwMode="auto">
              <a:xfrm flipH="1" flipV="1">
                <a:off x="3601475" y="4827802"/>
                <a:ext cx="342282" cy="1059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4" name="Straight Connector 426"/>
              <p:cNvCxnSpPr>
                <a:cxnSpLocks noChangeShapeType="1"/>
              </p:cNvCxnSpPr>
              <p:nvPr/>
            </p:nvCxnSpPr>
            <p:spPr bwMode="auto">
              <a:xfrm flipV="1">
                <a:off x="3587812" y="4532358"/>
                <a:ext cx="273243" cy="16667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4335" name="Straight Connector 427"/>
              <p:cNvCxnSpPr>
                <a:cxnSpLocks noChangeShapeType="1"/>
                <a:endCxn id="54399" idx="4"/>
              </p:cNvCxnSpPr>
              <p:nvPr/>
            </p:nvCxnSpPr>
            <p:spPr bwMode="auto">
              <a:xfrm flipH="1" flipV="1">
                <a:off x="2408213" y="4421934"/>
                <a:ext cx="396306" cy="7426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54336" name="Group 133"/>
              <p:cNvGrpSpPr>
                <a:grpSpLocks/>
              </p:cNvGrpSpPr>
              <p:nvPr/>
            </p:nvGrpSpPr>
            <p:grpSpPr bwMode="auto">
              <a:xfrm>
                <a:off x="3144256" y="4681760"/>
                <a:ext cx="513732" cy="157430"/>
                <a:chOff x="2356" y="1300"/>
                <a:chExt cx="555" cy="194"/>
              </a:xfrm>
            </p:grpSpPr>
            <p:sp>
              <p:nvSpPr>
                <p:cNvPr id="5439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9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9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9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9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9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95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96" name="Line 141"/>
                <p:cNvSpPr>
                  <a:spLocks noChangeShapeType="1"/>
                </p:cNvSpPr>
                <p:nvPr/>
              </p:nvSpPr>
              <p:spPr bwMode="auto">
                <a:xfrm>
                  <a:off x="2907" y="1362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37" name="Group 133"/>
              <p:cNvGrpSpPr>
                <a:grpSpLocks/>
              </p:cNvGrpSpPr>
              <p:nvPr/>
            </p:nvGrpSpPr>
            <p:grpSpPr bwMode="auto">
              <a:xfrm>
                <a:off x="2389607" y="4745634"/>
                <a:ext cx="513732" cy="157430"/>
                <a:chOff x="2356" y="1300"/>
                <a:chExt cx="555" cy="194"/>
              </a:xfrm>
            </p:grpSpPr>
            <p:sp>
              <p:nvSpPr>
                <p:cNvPr id="5438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8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8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8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8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9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87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0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8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2"/>
                  <a:ext cx="0" cy="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38" name="Group 133"/>
              <p:cNvGrpSpPr>
                <a:grpSpLocks/>
              </p:cNvGrpSpPr>
              <p:nvPr/>
            </p:nvGrpSpPr>
            <p:grpSpPr bwMode="auto">
              <a:xfrm>
                <a:off x="2667612" y="4492209"/>
                <a:ext cx="513732" cy="157430"/>
                <a:chOff x="2356" y="1300"/>
                <a:chExt cx="555" cy="194"/>
              </a:xfrm>
            </p:grpSpPr>
            <p:sp>
              <p:nvSpPr>
                <p:cNvPr id="54375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77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78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81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82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79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80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39" name="Group 133"/>
              <p:cNvGrpSpPr>
                <a:grpSpLocks/>
              </p:cNvGrpSpPr>
              <p:nvPr/>
            </p:nvGrpSpPr>
            <p:grpSpPr bwMode="auto">
              <a:xfrm>
                <a:off x="3578257" y="4374518"/>
                <a:ext cx="513732" cy="157430"/>
                <a:chOff x="2356" y="1300"/>
                <a:chExt cx="555" cy="194"/>
              </a:xfrm>
            </p:grpSpPr>
            <p:sp>
              <p:nvSpPr>
                <p:cNvPr id="54367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8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9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70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73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74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71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72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40" name="Group 133"/>
              <p:cNvGrpSpPr>
                <a:grpSpLocks/>
              </p:cNvGrpSpPr>
              <p:nvPr/>
            </p:nvGrpSpPr>
            <p:grpSpPr bwMode="auto">
              <a:xfrm>
                <a:off x="3797517" y="4879602"/>
                <a:ext cx="513732" cy="157430"/>
                <a:chOff x="2356" y="1300"/>
                <a:chExt cx="555" cy="194"/>
              </a:xfrm>
            </p:grpSpPr>
            <p:sp>
              <p:nvSpPr>
                <p:cNvPr id="54359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0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61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62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65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66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63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64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41" name="Group 133"/>
              <p:cNvGrpSpPr>
                <a:grpSpLocks/>
              </p:cNvGrpSpPr>
              <p:nvPr/>
            </p:nvGrpSpPr>
            <p:grpSpPr bwMode="auto">
              <a:xfrm>
                <a:off x="2927730" y="5041361"/>
                <a:ext cx="513732" cy="157430"/>
                <a:chOff x="2356" y="1300"/>
                <a:chExt cx="555" cy="194"/>
              </a:xfrm>
            </p:grpSpPr>
            <p:sp>
              <p:nvSpPr>
                <p:cNvPr id="54351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52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53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54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57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58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55" name="Line 140"/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56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4342" name="Group 133"/>
              <p:cNvGrpSpPr>
                <a:grpSpLocks/>
              </p:cNvGrpSpPr>
              <p:nvPr/>
            </p:nvGrpSpPr>
            <p:grpSpPr bwMode="auto">
              <a:xfrm>
                <a:off x="2066981" y="4995528"/>
                <a:ext cx="513732" cy="157430"/>
                <a:chOff x="2356" y="1300"/>
                <a:chExt cx="555" cy="194"/>
              </a:xfrm>
            </p:grpSpPr>
            <p:sp>
              <p:nvSpPr>
                <p:cNvPr id="54343" name="Oval 407"/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44" name="Rectangle 410"/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DE" altLang="de-DE">
                    <a:latin typeface="Times New Roman" pitchFamily="18" charset="0"/>
                  </a:endParaRPr>
                </a:p>
              </p:txBody>
            </p:sp>
            <p:sp>
              <p:nvSpPr>
                <p:cNvPr id="54345" name="Oval 411"/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>
                    <a:latin typeface="Times New Roman" pitchFamily="18" charset="0"/>
                  </a:endParaRPr>
                </a:p>
              </p:txBody>
            </p:sp>
            <p:grpSp>
              <p:nvGrpSpPr>
                <p:cNvPr id="54346" name="Group 137"/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54349" name="Freeform 13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54350" name="Freeform 13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54347" name="Line 140"/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348" name="Line 141"/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cxnSp>
          <p:nvCxnSpPr>
            <p:cNvPr id="54292" name="Straight Connector 12"/>
            <p:cNvCxnSpPr>
              <a:cxnSpLocks noChangeShapeType="1"/>
              <a:endCxn id="54483" idx="1"/>
            </p:cNvCxnSpPr>
            <p:nvPr/>
          </p:nvCxnSpPr>
          <p:spPr bwMode="auto">
            <a:xfrm>
              <a:off x="2382835" y="2609849"/>
              <a:ext cx="238125" cy="261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3" name="Straight Connector 500"/>
            <p:cNvCxnSpPr>
              <a:cxnSpLocks noChangeShapeType="1"/>
              <a:stCxn id="54579" idx="8"/>
              <a:endCxn id="54312" idx="2"/>
            </p:cNvCxnSpPr>
            <p:nvPr/>
          </p:nvCxnSpPr>
          <p:spPr bwMode="auto">
            <a:xfrm>
              <a:off x="1455736" y="2990850"/>
              <a:ext cx="38101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4" name="Straight Connector 501"/>
            <p:cNvCxnSpPr>
              <a:cxnSpLocks noChangeShapeType="1"/>
              <a:endCxn id="54312" idx="3"/>
            </p:cNvCxnSpPr>
            <p:nvPr/>
          </p:nvCxnSpPr>
          <p:spPr bwMode="auto">
            <a:xfrm>
              <a:off x="1235074" y="3271837"/>
              <a:ext cx="123825" cy="212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5" name="Straight Connector 502"/>
            <p:cNvCxnSpPr>
              <a:cxnSpLocks noChangeShapeType="1"/>
              <a:endCxn id="54451" idx="1"/>
            </p:cNvCxnSpPr>
            <p:nvPr/>
          </p:nvCxnSpPr>
          <p:spPr bwMode="auto">
            <a:xfrm>
              <a:off x="3916362" y="2411414"/>
              <a:ext cx="307974" cy="573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6" name="Straight Connector 503"/>
            <p:cNvCxnSpPr>
              <a:cxnSpLocks noChangeShapeType="1"/>
              <a:endCxn id="54451" idx="0"/>
            </p:cNvCxnSpPr>
            <p:nvPr/>
          </p:nvCxnSpPr>
          <p:spPr bwMode="auto">
            <a:xfrm flipH="1">
              <a:off x="4425949" y="2389188"/>
              <a:ext cx="384176" cy="579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7" name="Straight Connector 504"/>
            <p:cNvCxnSpPr>
              <a:cxnSpLocks noChangeShapeType="1"/>
              <a:endCxn id="54533" idx="0"/>
            </p:cNvCxnSpPr>
            <p:nvPr/>
          </p:nvCxnSpPr>
          <p:spPr bwMode="auto">
            <a:xfrm>
              <a:off x="6770687" y="2900363"/>
              <a:ext cx="215901" cy="1046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8" name="Straight Connector 505"/>
            <p:cNvCxnSpPr>
              <a:cxnSpLocks noChangeShapeType="1"/>
            </p:cNvCxnSpPr>
            <p:nvPr/>
          </p:nvCxnSpPr>
          <p:spPr bwMode="auto">
            <a:xfrm flipH="1">
              <a:off x="7137399" y="3251200"/>
              <a:ext cx="241300" cy="69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99" name="Straight Connector 506"/>
            <p:cNvCxnSpPr>
              <a:cxnSpLocks noChangeShapeType="1"/>
              <a:stCxn id="54583" idx="4"/>
              <a:endCxn id="54528" idx="0"/>
            </p:cNvCxnSpPr>
            <p:nvPr/>
          </p:nvCxnSpPr>
          <p:spPr bwMode="auto">
            <a:xfrm flipH="1">
              <a:off x="7483474" y="4229099"/>
              <a:ext cx="541338" cy="249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0" name="Straight Connector 507"/>
            <p:cNvCxnSpPr>
              <a:cxnSpLocks noChangeShapeType="1"/>
            </p:cNvCxnSpPr>
            <p:nvPr/>
          </p:nvCxnSpPr>
          <p:spPr bwMode="auto">
            <a:xfrm flipH="1" flipV="1">
              <a:off x="7454898" y="4573588"/>
              <a:ext cx="796925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1" name="Straight Connector 508"/>
            <p:cNvCxnSpPr>
              <a:cxnSpLocks noChangeShapeType="1"/>
              <a:endCxn id="54515" idx="5"/>
            </p:cNvCxnSpPr>
            <p:nvPr/>
          </p:nvCxnSpPr>
          <p:spPr bwMode="auto">
            <a:xfrm flipH="1" flipV="1">
              <a:off x="6496048" y="4722813"/>
              <a:ext cx="1047750" cy="966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2" name="Straight Connector 509"/>
            <p:cNvCxnSpPr>
              <a:cxnSpLocks noChangeShapeType="1"/>
              <a:stCxn id="54584" idx="0"/>
              <a:endCxn id="54311" idx="5"/>
            </p:cNvCxnSpPr>
            <p:nvPr/>
          </p:nvCxnSpPr>
          <p:spPr bwMode="auto">
            <a:xfrm flipH="1" flipV="1">
              <a:off x="5084762" y="5684837"/>
              <a:ext cx="520699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3" name="Straight Connector 510"/>
            <p:cNvCxnSpPr>
              <a:cxnSpLocks noChangeShapeType="1"/>
            </p:cNvCxnSpPr>
            <p:nvPr/>
          </p:nvCxnSpPr>
          <p:spPr bwMode="auto">
            <a:xfrm flipH="1" flipV="1">
              <a:off x="4068761" y="5045074"/>
              <a:ext cx="371475" cy="973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4" name="Straight Connector 511"/>
            <p:cNvCxnSpPr>
              <a:cxnSpLocks noChangeShapeType="1"/>
            </p:cNvCxnSpPr>
            <p:nvPr/>
          </p:nvCxnSpPr>
          <p:spPr bwMode="auto">
            <a:xfrm flipV="1">
              <a:off x="3389311" y="568959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5" name="Straight Connector 512"/>
            <p:cNvCxnSpPr>
              <a:cxnSpLocks noChangeShapeType="1"/>
            </p:cNvCxnSpPr>
            <p:nvPr/>
          </p:nvCxnSpPr>
          <p:spPr bwMode="auto">
            <a:xfrm flipV="1">
              <a:off x="1790698" y="5160962"/>
              <a:ext cx="401638" cy="209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6" name="Straight Connector 513"/>
            <p:cNvCxnSpPr>
              <a:cxnSpLocks noChangeShapeType="1"/>
            </p:cNvCxnSpPr>
            <p:nvPr/>
          </p:nvCxnSpPr>
          <p:spPr bwMode="auto">
            <a:xfrm flipV="1">
              <a:off x="1179511" y="4467223"/>
              <a:ext cx="227012" cy="282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07" name="Straight Connector 514"/>
            <p:cNvCxnSpPr>
              <a:cxnSpLocks noChangeShapeType="1"/>
              <a:endCxn id="54312" idx="5"/>
            </p:cNvCxnSpPr>
            <p:nvPr/>
          </p:nvCxnSpPr>
          <p:spPr bwMode="auto">
            <a:xfrm flipV="1">
              <a:off x="1155699" y="4368800"/>
              <a:ext cx="20320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4308" name="Group 20"/>
            <p:cNvGrpSpPr>
              <a:grpSpLocks/>
            </p:cNvGrpSpPr>
            <p:nvPr/>
          </p:nvGrpSpPr>
          <p:grpSpPr bwMode="auto">
            <a:xfrm>
              <a:off x="4713287" y="2896844"/>
              <a:ext cx="2117725" cy="1057618"/>
              <a:chOff x="4712800" y="2896091"/>
              <a:chExt cx="2117908" cy="1057722"/>
            </a:xfrm>
          </p:grpSpPr>
          <p:sp>
            <p:nvSpPr>
              <p:cNvPr id="54322" name="Oval 14"/>
              <p:cNvSpPr>
                <a:spLocks noChangeArrowheads="1"/>
              </p:cNvSpPr>
              <p:nvPr/>
            </p:nvSpPr>
            <p:spPr bwMode="auto">
              <a:xfrm>
                <a:off x="5677190" y="2896091"/>
                <a:ext cx="528092" cy="304799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4323" name="Straight Connector 18"/>
              <p:cNvCxnSpPr>
                <a:cxnSpLocks noChangeShapeType="1"/>
              </p:cNvCxnSpPr>
              <p:nvPr/>
            </p:nvCxnSpPr>
            <p:spPr bwMode="auto">
              <a:xfrm>
                <a:off x="4712800" y="3050554"/>
                <a:ext cx="964390" cy="2689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24" name="Straight Connector 516"/>
              <p:cNvCxnSpPr>
                <a:cxnSpLocks noChangeShapeType="1"/>
              </p:cNvCxnSpPr>
              <p:nvPr/>
            </p:nvCxnSpPr>
            <p:spPr bwMode="auto">
              <a:xfrm>
                <a:off x="6139092" y="3168890"/>
                <a:ext cx="691616" cy="784923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4309" name="Group 39937"/>
            <p:cNvGrpSpPr>
              <a:grpSpLocks/>
            </p:cNvGrpSpPr>
            <p:nvPr/>
          </p:nvGrpSpPr>
          <p:grpSpPr bwMode="auto">
            <a:xfrm>
              <a:off x="3692524" y="3789362"/>
              <a:ext cx="1538289" cy="585786"/>
              <a:chOff x="3692946" y="3789212"/>
              <a:chExt cx="1537885" cy="585306"/>
            </a:xfrm>
          </p:grpSpPr>
          <p:cxnSp>
            <p:nvCxnSpPr>
              <p:cNvPr id="54318" name="Straight Connector 515"/>
              <p:cNvCxnSpPr>
                <a:cxnSpLocks noChangeShapeType="1"/>
                <a:stCxn id="54369" idx="0"/>
              </p:cNvCxnSpPr>
              <p:nvPr/>
            </p:nvCxnSpPr>
            <p:spPr bwMode="auto">
              <a:xfrm flipV="1">
                <a:off x="3833272" y="4233204"/>
                <a:ext cx="190444" cy="141314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sp>
            <p:nvSpPr>
              <p:cNvPr id="54319" name="Oval 521"/>
              <p:cNvSpPr>
                <a:spLocks noChangeArrowheads="1"/>
              </p:cNvSpPr>
              <p:nvPr/>
            </p:nvSpPr>
            <p:spPr bwMode="auto">
              <a:xfrm>
                <a:off x="3932901" y="3959269"/>
                <a:ext cx="528091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 altLang="de-DE"/>
              </a:p>
            </p:txBody>
          </p:sp>
          <p:cxnSp>
            <p:nvCxnSpPr>
              <p:cNvPr id="54320" name="Straight Connector 519"/>
              <p:cNvCxnSpPr>
                <a:cxnSpLocks noChangeShapeType="1"/>
                <a:stCxn id="54319" idx="6"/>
                <a:endCxn id="54567" idx="1"/>
              </p:cNvCxnSpPr>
              <p:nvPr/>
            </p:nvCxnSpPr>
            <p:spPr bwMode="auto">
              <a:xfrm flipV="1">
                <a:off x="4460993" y="3953654"/>
                <a:ext cx="769838" cy="1580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21" name="Straight Connector 520"/>
              <p:cNvCxnSpPr>
                <a:cxnSpLocks noChangeShapeType="1"/>
              </p:cNvCxnSpPr>
              <p:nvPr/>
            </p:nvCxnSpPr>
            <p:spPr bwMode="auto">
              <a:xfrm>
                <a:off x="3692946" y="3789212"/>
                <a:ext cx="342738" cy="204847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grpSp>
          <p:nvGrpSpPr>
            <p:cNvPr id="54310" name="Group 39939"/>
            <p:cNvGrpSpPr>
              <a:grpSpLocks/>
            </p:cNvGrpSpPr>
            <p:nvPr/>
          </p:nvGrpSpPr>
          <p:grpSpPr bwMode="auto">
            <a:xfrm>
              <a:off x="2406649" y="3633787"/>
              <a:ext cx="2901951" cy="1296986"/>
              <a:chOff x="2407287" y="3633041"/>
              <a:chExt cx="2900648" cy="1297685"/>
            </a:xfrm>
          </p:grpSpPr>
          <p:cxnSp>
            <p:nvCxnSpPr>
              <p:cNvPr id="54315" name="Straight Connector 7"/>
              <p:cNvCxnSpPr>
                <a:cxnSpLocks noChangeShapeType="1"/>
                <a:stCxn id="54441" idx="5"/>
                <a:endCxn id="54565" idx="1"/>
              </p:cNvCxnSpPr>
              <p:nvPr/>
            </p:nvCxnSpPr>
            <p:spPr bwMode="auto">
              <a:xfrm>
                <a:off x="4876256" y="3633041"/>
                <a:ext cx="431679" cy="222499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16" name="Straight Connector 415"/>
              <p:cNvCxnSpPr>
                <a:cxnSpLocks noChangeShapeType="1"/>
                <a:endCxn id="54401" idx="0"/>
              </p:cNvCxnSpPr>
              <p:nvPr/>
            </p:nvCxnSpPr>
            <p:spPr bwMode="auto">
              <a:xfrm flipH="1">
                <a:off x="2407287" y="3753131"/>
                <a:ext cx="282429" cy="511372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  <p:cxnSp>
            <p:nvCxnSpPr>
              <p:cNvPr id="54317" name="Straight Connector 523"/>
              <p:cNvCxnSpPr>
                <a:cxnSpLocks noChangeShapeType="1"/>
                <a:stCxn id="54364" idx="0"/>
              </p:cNvCxnSpPr>
              <p:nvPr/>
            </p:nvCxnSpPr>
            <p:spPr bwMode="auto">
              <a:xfrm flipV="1">
                <a:off x="4307545" y="4626270"/>
                <a:ext cx="843636" cy="3044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/>
              </a:ln>
            </p:spPr>
          </p:cxnSp>
        </p:grpSp>
        <p:sp>
          <p:nvSpPr>
            <p:cNvPr id="54311" name="Oval 6"/>
            <p:cNvSpPr>
              <a:spLocks noChangeArrowheads="1"/>
            </p:cNvSpPr>
            <p:nvPr/>
          </p:nvSpPr>
          <p:spPr bwMode="auto">
            <a:xfrm>
              <a:off x="3340098" y="5359400"/>
              <a:ext cx="2044699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sp>
          <p:nvSpPr>
            <p:cNvPr id="54312" name="Oval 517"/>
            <p:cNvSpPr>
              <a:spLocks noChangeArrowheads="1"/>
            </p:cNvSpPr>
            <p:nvPr/>
          </p:nvSpPr>
          <p:spPr bwMode="auto">
            <a:xfrm rot="5400000">
              <a:off x="867567" y="3736182"/>
              <a:ext cx="1252537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altLang="de-DE"/>
            </a:p>
          </p:txBody>
        </p:sp>
        <p:cxnSp>
          <p:nvCxnSpPr>
            <p:cNvPr id="54313" name="Straight Connector 39941"/>
            <p:cNvCxnSpPr>
              <a:cxnSpLocks noChangeShapeType="1"/>
              <a:stCxn id="54312" idx="0"/>
              <a:endCxn id="54429" idx="0"/>
            </p:cNvCxnSpPr>
            <p:nvPr/>
          </p:nvCxnSpPr>
          <p:spPr bwMode="auto">
            <a:xfrm flipV="1">
              <a:off x="1684336" y="3654426"/>
              <a:ext cx="758824" cy="273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14" name="Straight Connector 524"/>
            <p:cNvCxnSpPr>
              <a:cxnSpLocks noChangeShapeType="1"/>
              <a:endCxn id="54403" idx="1"/>
            </p:cNvCxnSpPr>
            <p:nvPr/>
          </p:nvCxnSpPr>
          <p:spPr bwMode="auto">
            <a:xfrm>
              <a:off x="1685926" y="4111624"/>
              <a:ext cx="466724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54280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379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1" name="Picture 4" descr="http://wikis.zum.de/rmg/images/b/b4/Alice_grinse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055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8" descr="http://wikis.zum.de/rmg/images/9/92/Bob_neutr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7616" y="3881297"/>
            <a:ext cx="1161729" cy="87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3" name="Picture 9" descr="C:\Users\matthias\AppData\Local\Microsoft\Windows\Temporary Internet Files\Content.IE5\QQA16TS9\computer-silhouette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312" y="3696469"/>
            <a:ext cx="980909" cy="7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4" name="Textfeld 317"/>
          <p:cNvSpPr txBox="1">
            <a:spLocks noChangeArrowheads="1"/>
          </p:cNvSpPr>
          <p:nvPr/>
        </p:nvSpPr>
        <p:spPr bwMode="auto">
          <a:xfrm>
            <a:off x="112014" y="3329214"/>
            <a:ext cx="1931210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131.220.240.100</a:t>
            </a:r>
          </a:p>
        </p:txBody>
      </p:sp>
      <p:sp>
        <p:nvSpPr>
          <p:cNvPr id="54285" name="Textfeld 318"/>
          <p:cNvSpPr txBox="1">
            <a:spLocks noChangeArrowheads="1"/>
          </p:cNvSpPr>
          <p:nvPr/>
        </p:nvSpPr>
        <p:spPr bwMode="auto">
          <a:xfrm>
            <a:off x="7000781" y="3343617"/>
            <a:ext cx="1672681" cy="3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172" tIns="46086" rIns="92172" bIns="46086">
            <a:spAutoFit/>
          </a:bodyPr>
          <a:lstStyle/>
          <a:p>
            <a:r>
              <a:rPr lang="de-DE" altLang="de-DE"/>
              <a:t>74.100.129.53</a:t>
            </a:r>
          </a:p>
        </p:txBody>
      </p:sp>
      <p:sp>
        <p:nvSpPr>
          <p:cNvPr id="322" name="Rechteck 321"/>
          <p:cNvSpPr/>
          <p:nvPr/>
        </p:nvSpPr>
        <p:spPr>
          <a:xfrm>
            <a:off x="1984220" y="1593756"/>
            <a:ext cx="4941350" cy="1817071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1" name="Freihandform 320"/>
          <p:cNvSpPr/>
          <p:nvPr/>
        </p:nvSpPr>
        <p:spPr>
          <a:xfrm>
            <a:off x="1997022" y="2280257"/>
            <a:ext cx="4928548" cy="1395809"/>
          </a:xfrm>
          <a:custGeom>
            <a:avLst/>
            <a:gdLst>
              <a:gd name="connsiteX0" fmla="*/ 4889500 w 4889500"/>
              <a:gd name="connsiteY0" fmla="*/ 1845733 h 1845733"/>
              <a:gd name="connsiteX1" fmla="*/ 4483100 w 4889500"/>
              <a:gd name="connsiteY1" fmla="*/ 220133 h 1845733"/>
              <a:gd name="connsiteX2" fmla="*/ 3784600 w 4889500"/>
              <a:gd name="connsiteY2" fmla="*/ 524933 h 1845733"/>
              <a:gd name="connsiteX3" fmla="*/ 3454400 w 4889500"/>
              <a:gd name="connsiteY3" fmla="*/ 321733 h 1845733"/>
              <a:gd name="connsiteX4" fmla="*/ 2108200 w 4889500"/>
              <a:gd name="connsiteY4" fmla="*/ 728133 h 1845733"/>
              <a:gd name="connsiteX5" fmla="*/ 1219200 w 4889500"/>
              <a:gd name="connsiteY5" fmla="*/ 372533 h 1845733"/>
              <a:gd name="connsiteX6" fmla="*/ 444500 w 4889500"/>
              <a:gd name="connsiteY6" fmla="*/ 372533 h 1845733"/>
              <a:gd name="connsiteX7" fmla="*/ 0 w 4889500"/>
              <a:gd name="connsiteY7" fmla="*/ 1845733 h 184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9500" h="1845733">
                <a:moveTo>
                  <a:pt x="4889500" y="1845733"/>
                </a:moveTo>
                <a:cubicBezTo>
                  <a:pt x="4778375" y="1142999"/>
                  <a:pt x="4667250" y="440266"/>
                  <a:pt x="4483100" y="220133"/>
                </a:cubicBezTo>
                <a:cubicBezTo>
                  <a:pt x="4298950" y="0"/>
                  <a:pt x="3956050" y="508000"/>
                  <a:pt x="3784600" y="524933"/>
                </a:cubicBezTo>
                <a:cubicBezTo>
                  <a:pt x="3613150" y="541866"/>
                  <a:pt x="3733800" y="287866"/>
                  <a:pt x="3454400" y="321733"/>
                </a:cubicBezTo>
                <a:cubicBezTo>
                  <a:pt x="3175000" y="355600"/>
                  <a:pt x="2480733" y="719666"/>
                  <a:pt x="2108200" y="728133"/>
                </a:cubicBezTo>
                <a:cubicBezTo>
                  <a:pt x="1735667" y="736600"/>
                  <a:pt x="1496483" y="431800"/>
                  <a:pt x="1219200" y="372533"/>
                </a:cubicBezTo>
                <a:cubicBezTo>
                  <a:pt x="941917" y="313266"/>
                  <a:pt x="647700" y="127000"/>
                  <a:pt x="444500" y="372533"/>
                </a:cubicBezTo>
                <a:cubicBezTo>
                  <a:pt x="241300" y="618066"/>
                  <a:pt x="69850" y="1600200"/>
                  <a:pt x="0" y="1845733"/>
                </a:cubicBezTo>
              </a:path>
            </a:pathLst>
          </a:custGeom>
          <a:ln w="762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172" tIns="46086" rIns="92172" bIns="46086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3" name="Datumsplatzhalter 3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24" name="Fußzeilenplatzhalter 3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2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de-DE" dirty="0" err="1" smtClean="0"/>
              <a:t>NSFNet</a:t>
            </a:r>
            <a:r>
              <a:rPr lang="de-DE" dirty="0" smtClean="0"/>
              <a:t> (National Science </a:t>
            </a:r>
            <a:r>
              <a:rPr lang="de-DE" dirty="0" err="1" smtClean="0"/>
              <a:t>Foundation</a:t>
            </a:r>
            <a:r>
              <a:rPr lang="de-DE" dirty="0" smtClean="0"/>
              <a:t> Network)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Folgte dem </a:t>
            </a:r>
            <a:r>
              <a:rPr lang="de-DE" dirty="0" err="1" smtClean="0"/>
              <a:t>ARPANet</a:t>
            </a:r>
            <a:r>
              <a:rPr lang="de-DE" dirty="0" smtClean="0"/>
              <a:t> 1985 und wurde 1995 vom Internet abgelöst</a:t>
            </a:r>
          </a:p>
          <a:p>
            <a:pPr>
              <a:buNone/>
              <a:defRPr/>
            </a:pPr>
            <a:r>
              <a:rPr lang="de-DE" dirty="0" smtClean="0"/>
              <a:t>Übertragungsgeschwindigkeiten wuchsen von 56 Kbit/s bis auf 45 </a:t>
            </a:r>
            <a:r>
              <a:rPr lang="de-DE" dirty="0" err="1" smtClean="0"/>
              <a:t>Mbit</a:t>
            </a:r>
            <a:r>
              <a:rPr lang="de-DE" dirty="0" smtClean="0"/>
              <a:t>/s</a:t>
            </a:r>
          </a:p>
          <a:p>
            <a:pPr lvl="1"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None/>
              <a:defRPr/>
            </a:pPr>
            <a:r>
              <a:rPr lang="de-DE" dirty="0" smtClean="0"/>
              <a:t>Traditionelle Dienste: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E-Mail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News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Remote </a:t>
            </a:r>
            <a:r>
              <a:rPr lang="de-DE" dirty="0" err="1" smtClean="0"/>
              <a:t>login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File </a:t>
            </a:r>
            <a:r>
              <a:rPr lang="de-DE" dirty="0" err="1" smtClean="0"/>
              <a:t>transfer</a:t>
            </a:r>
            <a:endParaRPr lang="de-DE" dirty="0" smtClean="0"/>
          </a:p>
        </p:txBody>
      </p:sp>
      <p:sp>
        <p:nvSpPr>
          <p:cNvPr id="9221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167147-AF05-482A-B5F7-3A039AB9743A}" type="slidenum">
              <a:rPr lang="de-DE" smtClean="0"/>
              <a:pPr/>
              <a:t>5</a:t>
            </a:fld>
            <a:endParaRPr lang="de-DE" smtClean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0240" y="2376363"/>
            <a:ext cx="6814278" cy="257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err="1" smtClean="0"/>
              <a:t>Fragen</a:t>
            </a:r>
            <a:r>
              <a:rPr lang="en-US" dirty="0" smtClean="0"/>
              <a:t>?</a:t>
            </a:r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Vorlesung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Montag, </a:t>
            </a:r>
            <a:r>
              <a:rPr lang="en-US" dirty="0" smtClean="0"/>
              <a:t>31</a:t>
            </a:r>
            <a:r>
              <a:rPr lang="en-US" dirty="0" smtClean="0"/>
              <a:t>. Mai 2021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Nächste</a:t>
            </a:r>
            <a:r>
              <a:rPr lang="en-US" dirty="0" smtClean="0"/>
              <a:t> </a:t>
            </a:r>
            <a:r>
              <a:rPr lang="en-US" dirty="0" err="1" smtClean="0"/>
              <a:t>Übung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Dienstag</a:t>
            </a:r>
            <a:r>
              <a:rPr lang="en-US" dirty="0" smtClean="0"/>
              <a:t>, </a:t>
            </a:r>
            <a:r>
              <a:rPr lang="en-US" dirty="0" smtClean="0"/>
              <a:t>18</a:t>
            </a:r>
            <a:r>
              <a:rPr lang="en-US" dirty="0" smtClean="0"/>
              <a:t>. </a:t>
            </a:r>
            <a:r>
              <a:rPr lang="en-US" dirty="0" smtClean="0"/>
              <a:t>Mai </a:t>
            </a:r>
            <a:r>
              <a:rPr lang="en-US" dirty="0" smtClean="0"/>
              <a:t>2021 </a:t>
            </a:r>
            <a:r>
              <a:rPr lang="en-US" dirty="0" smtClean="0"/>
              <a:t>– 16 </a:t>
            </a:r>
            <a:r>
              <a:rPr lang="en-US" dirty="0" err="1" smtClean="0"/>
              <a:t>Uhr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Abgabe</a:t>
            </a:r>
            <a:r>
              <a:rPr lang="en-US" dirty="0" smtClean="0"/>
              <a:t> des </a:t>
            </a:r>
            <a:r>
              <a:rPr lang="en-US" smtClean="0"/>
              <a:t>Übungszettels </a:t>
            </a:r>
            <a:r>
              <a:rPr lang="en-US" dirty="0" err="1" smtClean="0"/>
              <a:t>bis</a:t>
            </a:r>
            <a:r>
              <a:rPr lang="en-US" dirty="0" smtClean="0"/>
              <a:t> morgen – 16 </a:t>
            </a:r>
            <a:r>
              <a:rPr lang="en-US" dirty="0" err="1" smtClean="0"/>
              <a:t>Uhr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 Mai 2021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Wübbeling - Vorlesung Netzwerksicherheit - SoSe 2021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F1E04-A1A3-475C-A843-CFD0985386EF}" type="slidenum">
              <a:rPr lang="de-DE" smtClean="0"/>
              <a:pPr/>
              <a:t>50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Die </a:t>
            </a:r>
            <a:r>
              <a:rPr lang="en-US" altLang="x-none" dirty="0" err="1" smtClean="0"/>
              <a:t>Entstehung</a:t>
            </a:r>
            <a:r>
              <a:rPr lang="en-US" altLang="x-none" dirty="0" smtClean="0"/>
              <a:t> des Internets – </a:t>
            </a:r>
            <a:r>
              <a:rPr lang="en-US" altLang="x-none" dirty="0" err="1" smtClean="0"/>
              <a:t>Teil</a:t>
            </a:r>
            <a:r>
              <a:rPr lang="en-US" altLang="x-none" dirty="0" smtClean="0"/>
              <a:t> 3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Das Internet verbindet heute Millionen</a:t>
            </a:r>
            <a:br>
              <a:rPr lang="de-DE" altLang="de-DE" dirty="0" smtClean="0"/>
            </a:br>
            <a:r>
              <a:rPr lang="de-DE" altLang="de-DE" dirty="0" smtClean="0"/>
              <a:t>von Endgeräten miteinander.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Endnutzer und Unternehmen bezahlen</a:t>
            </a:r>
            <a:br>
              <a:rPr lang="de-DE" altLang="de-DE" dirty="0" smtClean="0"/>
            </a:br>
            <a:r>
              <a:rPr lang="de-DE" altLang="de-DE" dirty="0" smtClean="0"/>
              <a:t>Internet Service Provider (ISPs),</a:t>
            </a:r>
            <a:br>
              <a:rPr lang="de-DE" altLang="de-DE" dirty="0" smtClean="0"/>
            </a:br>
            <a:r>
              <a:rPr lang="de-DE" altLang="de-DE" dirty="0" smtClean="0"/>
              <a:t>um Zugang zum Internet zu erhalten.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Service Provider und große Unternehmen</a:t>
            </a:r>
            <a:br>
              <a:rPr lang="de-DE" altLang="de-DE" dirty="0" smtClean="0"/>
            </a:br>
            <a:r>
              <a:rPr lang="de-DE" altLang="de-DE" dirty="0" smtClean="0"/>
              <a:t>(z.B. Google, Microsoft, etc.) betreiben eigene</a:t>
            </a:r>
            <a:br>
              <a:rPr lang="de-DE" altLang="de-DE" dirty="0" smtClean="0"/>
            </a:br>
            <a:r>
              <a:rPr lang="de-DE" altLang="de-DE" dirty="0" smtClean="0"/>
              <a:t>Wide Area Networks („Autonome Systeme“).</a:t>
            </a:r>
          </a:p>
          <a:p>
            <a:pPr>
              <a:buFont typeface="Wingdings" pitchFamily="2" charset="2"/>
              <a:buChar char="§"/>
            </a:pPr>
            <a:r>
              <a:rPr lang="de-DE" altLang="de-DE" dirty="0" smtClean="0"/>
              <a:t>AS sind paarweise miteinander verbunden</a:t>
            </a:r>
            <a:br>
              <a:rPr lang="de-DE" altLang="de-DE" dirty="0" smtClean="0"/>
            </a:br>
            <a:r>
              <a:rPr lang="de-DE" altLang="de-DE" dirty="0" smtClean="0"/>
              <a:t>und bilden mit all diesen Verbindungen</a:t>
            </a:r>
            <a:br>
              <a:rPr lang="de-DE" altLang="de-DE" dirty="0" smtClean="0"/>
            </a:br>
            <a:r>
              <a:rPr lang="de-DE" altLang="de-DE" dirty="0" smtClean="0"/>
              <a:t>den Internet-Backbone.</a:t>
            </a:r>
          </a:p>
        </p:txBody>
      </p:sp>
      <p:sp>
        <p:nvSpPr>
          <p:cNvPr id="10244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413689-48A6-4FA5-877F-98A5E7DB9F69}" type="slidenum">
              <a:rPr lang="de-DE" smtClean="0"/>
              <a:pPr/>
              <a:t>6</a:t>
            </a:fld>
            <a:endParaRPr lang="de-DE" smtClean="0"/>
          </a:p>
        </p:txBody>
      </p:sp>
      <p:grpSp>
        <p:nvGrpSpPr>
          <p:cNvPr id="10245" name="Group 1"/>
          <p:cNvGrpSpPr>
            <a:grpSpLocks/>
          </p:cNvGrpSpPr>
          <p:nvPr/>
        </p:nvGrpSpPr>
        <p:grpSpPr bwMode="auto">
          <a:xfrm>
            <a:off x="5189379" y="904936"/>
            <a:ext cx="3579598" cy="3711471"/>
            <a:chOff x="5202238" y="1384300"/>
            <a:chExt cx="3551237" cy="4909233"/>
          </a:xfrm>
        </p:grpSpPr>
        <p:sp>
          <p:nvSpPr>
            <p:cNvPr id="1024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48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49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10250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0600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601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025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4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5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6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7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58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259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260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261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2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3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4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5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6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7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8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69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0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1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2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3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4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5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6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7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8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79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10280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0598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9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281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0596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7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282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0594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5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283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0592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3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pic>
          <p:nvPicPr>
            <p:cNvPr id="10284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285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0590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591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286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05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87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05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77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80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81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78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79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8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05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6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7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7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7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7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8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05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6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6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6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6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6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029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1029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05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5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5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5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5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5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05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4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4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4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4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4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053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3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3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3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4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4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3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3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4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052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2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2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29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32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33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30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31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5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051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1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2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21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24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25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22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23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6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051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1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1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13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16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17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14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15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7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050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0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50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505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08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09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506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07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8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04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4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latin typeface="Times New Roman" pitchFamily="18" charset="0"/>
                </a:endParaRPr>
              </a:p>
            </p:txBody>
          </p:sp>
          <p:sp>
            <p:nvSpPr>
              <p:cNvPr id="104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>
                  <a:latin typeface="Times New Roman" pitchFamily="18" charset="0"/>
                </a:endParaRPr>
              </a:p>
            </p:txBody>
          </p:sp>
          <p:grpSp>
            <p:nvGrpSpPr>
              <p:cNvPr id="10497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500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501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498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99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299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0492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93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300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0490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91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301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0472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047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7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  <p:sp>
              <p:nvSpPr>
                <p:cNvPr id="1048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de-DE"/>
                </a:p>
              </p:txBody>
            </p:sp>
          </p:grpSp>
          <p:pic>
            <p:nvPicPr>
              <p:cNvPr id="10473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74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</p:grpSp>
        <p:sp>
          <p:nvSpPr>
            <p:cNvPr id="1030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6324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1600" dirty="0"/>
                <a:t>mobile network</a:t>
              </a:r>
            </a:p>
          </p:txBody>
        </p:sp>
        <p:sp>
          <p:nvSpPr>
            <p:cNvPr id="1030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17614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1600" dirty="0"/>
                <a:t>global ISP</a:t>
              </a:r>
            </a:p>
          </p:txBody>
        </p:sp>
        <p:sp>
          <p:nvSpPr>
            <p:cNvPr id="1030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00356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de-DE" sz="1600" dirty="0"/>
                <a:t>regional ISP</a:t>
              </a:r>
            </a:p>
          </p:txBody>
        </p:sp>
        <p:sp>
          <p:nvSpPr>
            <p:cNvPr id="10305" name="Text Box 580"/>
            <p:cNvSpPr txBox="1">
              <a:spLocks noChangeArrowheads="1"/>
            </p:cNvSpPr>
            <p:nvPr/>
          </p:nvSpPr>
          <p:spPr bwMode="auto">
            <a:xfrm>
              <a:off x="6324600" y="2963862"/>
              <a:ext cx="902811" cy="64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de-DE" sz="1600" dirty="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de-DE" sz="1600" dirty="0"/>
                <a:t>network</a:t>
              </a:r>
            </a:p>
          </p:txBody>
        </p:sp>
        <p:sp>
          <p:nvSpPr>
            <p:cNvPr id="1030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06768" cy="64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de-DE" sz="1600" dirty="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de-DE" sz="1600" dirty="0"/>
                <a:t>       network</a:t>
              </a:r>
            </a:p>
          </p:txBody>
        </p:sp>
        <p:grpSp>
          <p:nvGrpSpPr>
            <p:cNvPr id="10307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0440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41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42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43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44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45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470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71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46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47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468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69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48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49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50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66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67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51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452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64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65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53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54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55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56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57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58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59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60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61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0462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63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</p:grpSp>
        <p:grpSp>
          <p:nvGrpSpPr>
            <p:cNvPr id="10308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0408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09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10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11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12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13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438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9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14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15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436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7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16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17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grpSp>
            <p:nvGrpSpPr>
              <p:cNvPr id="10418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34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5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19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420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32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  <p:sp>
              <p:nvSpPr>
                <p:cNvPr id="10433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 altLang="de-DE"/>
                </a:p>
              </p:txBody>
            </p:sp>
          </p:grpSp>
          <p:sp>
            <p:nvSpPr>
              <p:cNvPr id="10421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2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23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24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5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26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7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8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29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DE" altLang="de-DE">
                  <a:solidFill>
                    <a:srgbClr val="FF0000"/>
                  </a:solidFill>
                </a:endParaRPr>
              </a:p>
            </p:txBody>
          </p:sp>
          <p:sp>
            <p:nvSpPr>
              <p:cNvPr id="10430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  <p:sp>
            <p:nvSpPr>
              <p:cNvPr id="10431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 altLang="de-DE"/>
              </a:p>
            </p:txBody>
          </p:sp>
        </p:grpSp>
        <p:grpSp>
          <p:nvGrpSpPr>
            <p:cNvPr id="10309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0385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86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87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88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89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0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1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2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3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4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95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402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3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4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5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6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407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96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7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8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99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00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01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310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0362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63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64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65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66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67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68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69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0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1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72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379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0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1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2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3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84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73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4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5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6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7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78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311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033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40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41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42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43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4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5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6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7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48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49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356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57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58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59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60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61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50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1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2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3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4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55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312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0337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38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de-DE"/>
              </a:p>
            </p:txBody>
          </p:sp>
        </p:grpSp>
        <p:grpSp>
          <p:nvGrpSpPr>
            <p:cNvPr id="10313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0314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15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16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0317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18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19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0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1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2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6 h 1659"/>
                  <a:gd name="T6" fmla="*/ 0 w 637"/>
                  <a:gd name="T7" fmla="*/ 6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3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3 w 2216"/>
                  <a:gd name="T5" fmla="*/ 2 h 550"/>
                  <a:gd name="T6" fmla="*/ 3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0324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331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2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3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4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5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36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10325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6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7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8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9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0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363" name="Textfeld 362"/>
          <p:cNvSpPr txBox="1"/>
          <p:nvPr/>
        </p:nvSpPr>
        <p:spPr>
          <a:xfrm>
            <a:off x="5337670" y="4389141"/>
            <a:ext cx="2079154" cy="651518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>
                <a:latin typeface="+mn-lt"/>
              </a:rPr>
              <a:t>Image ©</a:t>
            </a:r>
          </a:p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362" name="Datumsplatzhalter 3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364" name="Fußzeilenplatzhalter 3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Landkarte</a:t>
            </a:r>
            <a:r>
              <a:rPr lang="en-US" dirty="0" smtClean="0"/>
              <a:t> des Internets?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Teil einer Karte des Internets am 15. Januar 2005, gefunden auf </a:t>
            </a:r>
            <a:r>
              <a:rPr lang="de-DE" smtClean="0">
                <a:hlinkClick r:id="rId3"/>
              </a:rPr>
              <a:t>opte.org</a:t>
            </a:r>
            <a:endParaRPr lang="de-DE" altLang="x-none"/>
          </a:p>
        </p:txBody>
      </p:sp>
      <p:sp>
        <p:nvSpPr>
          <p:cNvPr id="11269" name="Foliennummernplatzhalter 8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774B2C-93D6-4E09-BA4B-884599A357D8}" type="slidenum">
              <a:rPr lang="de-DE" smtClean="0"/>
              <a:pPr/>
              <a:t>7</a:t>
            </a:fld>
            <a:endParaRPr lang="de-DE" smtClean="0"/>
          </a:p>
        </p:txBody>
      </p:sp>
      <p:pic>
        <p:nvPicPr>
          <p:cNvPr id="1127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125" y="1080218"/>
            <a:ext cx="8422255" cy="309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Internet Routing - Inhalte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Geschichte des Internets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ARPANet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err="1" smtClean="0"/>
              <a:t>NSFNet</a:t>
            </a:r>
            <a:endParaRPr lang="de-DE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de-DE" dirty="0" smtClean="0"/>
              <a:t>„Das Internet“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b="1" dirty="0" smtClean="0"/>
              <a:t>Internet Protocol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Wie Alice und Bob über das Internet kommunizieren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 von Netzwerken (Autonome Systeme)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smtClean="0"/>
              <a:t>Netzwerk-Routing Protokolle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de-DE" dirty="0" err="1" smtClean="0"/>
              <a:t>Border</a:t>
            </a:r>
            <a:r>
              <a:rPr lang="de-DE" dirty="0" smtClean="0"/>
              <a:t> Gateway Protocol</a:t>
            </a:r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  <a:p>
            <a:pPr>
              <a:buFont typeface="Wingdings" pitchFamily="2" charset="2"/>
              <a:buChar char="§"/>
              <a:defRPr/>
            </a:pPr>
            <a:endParaRPr lang="de-DE" dirty="0" smtClean="0"/>
          </a:p>
        </p:txBody>
      </p:sp>
      <p:sp>
        <p:nvSpPr>
          <p:cNvPr id="6148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C15251-F50A-4723-A824-135202A21F3B}" type="slidenum">
              <a:rPr lang="de-DE" smtClean="0"/>
              <a:pPr/>
              <a:t>8</a:t>
            </a:fld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 dirty="0" smtClean="0"/>
              <a:t>Internet-</a:t>
            </a:r>
            <a:r>
              <a:rPr lang="en-US" altLang="x-none" dirty="0" err="1" smtClean="0"/>
              <a:t>Protokolle</a:t>
            </a:r>
            <a:r>
              <a:rPr lang="en-US" altLang="x-none" dirty="0" smtClean="0"/>
              <a:t> - Definition</a:t>
            </a:r>
          </a:p>
        </p:txBody>
      </p:sp>
      <p:sp>
        <p:nvSpPr>
          <p:cNvPr id="13316" name="Foliennummernplatzhalter 2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1371690-9C6D-4452-B2AE-E8389CD6618F}" type="slidenum">
              <a:rPr lang="de-DE" smtClean="0"/>
              <a:pPr/>
              <a:t>9</a:t>
            </a:fld>
            <a:endParaRPr lang="de-DE" smtClean="0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609517" y="1296243"/>
            <a:ext cx="7992887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72" tIns="46086" rIns="92172" bIns="46086"/>
          <a:lstStyle/>
          <a:p>
            <a:pPr marL="345643" indent="-345643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de-DE" sz="2800" i="1" dirty="0" err="1" smtClean="0">
                <a:latin typeface="Gill Sans MT" pitchFamily="34" charset="0"/>
              </a:rPr>
              <a:t>Ein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Protokoll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definiert</a:t>
            </a:r>
            <a:r>
              <a:rPr lang="en-US" altLang="de-DE" sz="2800" i="1" dirty="0" smtClean="0">
                <a:latin typeface="Gill Sans MT" pitchFamily="34" charset="0"/>
              </a:rPr>
              <a:t> das 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Format </a:t>
            </a:r>
            <a:r>
              <a:rPr lang="en-US" altLang="de-DE" sz="2800" i="1" dirty="0" smtClean="0">
                <a:latin typeface="Gill Sans MT" pitchFamily="34" charset="0"/>
              </a:rPr>
              <a:t>und die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Reihenfolge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smtClean="0">
                <a:latin typeface="Gill Sans MT" pitchFamily="34" charset="0"/>
              </a:rPr>
              <a:t>von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Nachrichten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en-US" altLang="de-DE" sz="2800" i="1" dirty="0" smtClean="0">
                <a:latin typeface="Gill Sans MT" pitchFamily="34" charset="0"/>
              </a:rPr>
              <a:t>die </a:t>
            </a:r>
            <a:r>
              <a:rPr lang="en-US" altLang="de-DE" sz="2800" i="1" dirty="0" err="1" smtClean="0">
                <a:latin typeface="Gill Sans MT" pitchFamily="34" charset="0"/>
              </a:rPr>
              <a:t>zwischen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zwei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oder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mehr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kommunizierenden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Einheiten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smtClean="0">
                <a:latin typeface="Gill Sans MT" pitchFamily="34" charset="0"/>
              </a:rPr>
              <a:t>ausgetauscht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werden</a:t>
            </a:r>
            <a:r>
              <a:rPr lang="en-US" altLang="de-DE" sz="2800" i="1" dirty="0" smtClean="0">
                <a:latin typeface="Gill Sans MT" pitchFamily="34" charset="0"/>
              </a:rPr>
              <a:t>, </a:t>
            </a:r>
            <a:r>
              <a:rPr lang="en-US" altLang="de-DE" sz="2800" i="1" dirty="0" err="1" smtClean="0">
                <a:latin typeface="Gill Sans MT" pitchFamily="34" charset="0"/>
              </a:rPr>
              <a:t>sowie</a:t>
            </a:r>
            <a:r>
              <a:rPr lang="en-US" altLang="de-DE" sz="2800" i="1" dirty="0" smtClean="0">
                <a:latin typeface="Gill Sans MT" pitchFamily="34" charset="0"/>
              </a:rPr>
              <a:t> die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Handlungen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, </a:t>
            </a:r>
            <a:r>
              <a:rPr lang="en-US" altLang="de-DE" sz="2800" i="1" dirty="0" smtClean="0">
                <a:latin typeface="Gill Sans MT" pitchFamily="34" charset="0"/>
              </a:rPr>
              <a:t>die </a:t>
            </a:r>
            <a:r>
              <a:rPr lang="en-US" altLang="de-DE" sz="2800" i="1" dirty="0" err="1" smtClean="0">
                <a:latin typeface="Gill Sans MT" pitchFamily="34" charset="0"/>
              </a:rPr>
              <a:t>bei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Übertragung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smtClean="0">
                <a:latin typeface="Gill Sans MT" pitchFamily="34" charset="0"/>
              </a:rPr>
              <a:t>und/</a:t>
            </a:r>
            <a:r>
              <a:rPr lang="en-US" altLang="de-DE" sz="2800" i="1" dirty="0" err="1" smtClean="0">
                <a:latin typeface="Gill Sans MT" pitchFamily="34" charset="0"/>
              </a:rPr>
              <a:t>oder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beim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Empfang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einer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solidFill>
                  <a:srgbClr val="CC0000"/>
                </a:solidFill>
                <a:latin typeface="Gill Sans MT" pitchFamily="34" charset="0"/>
              </a:rPr>
              <a:t>Nachricht</a:t>
            </a:r>
            <a:r>
              <a:rPr lang="en-US" altLang="de-DE" sz="2800" i="1" dirty="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oder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eines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anderen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Ereignisses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unternommen</a:t>
            </a:r>
            <a:r>
              <a:rPr lang="en-US" altLang="de-DE" sz="2800" i="1" dirty="0" smtClean="0">
                <a:latin typeface="Gill Sans MT" pitchFamily="34" charset="0"/>
              </a:rPr>
              <a:t> </a:t>
            </a:r>
            <a:r>
              <a:rPr lang="en-US" altLang="de-DE" sz="2800" i="1" dirty="0" err="1" smtClean="0">
                <a:latin typeface="Gill Sans MT" pitchFamily="34" charset="0"/>
              </a:rPr>
              <a:t>werden</a:t>
            </a:r>
            <a:r>
              <a:rPr lang="en-US" altLang="de-DE" sz="2800" i="1" dirty="0" smtClean="0">
                <a:latin typeface="Gill Sans MT" pitchFamily="34" charset="0"/>
              </a:rPr>
              <a:t>.</a:t>
            </a:r>
            <a:endParaRPr lang="en-US" altLang="de-DE" i="1" dirty="0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609517" y="1296243"/>
            <a:ext cx="7992888" cy="266429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wrap="none" lIns="92172" tIns="46086" rIns="92172" bIns="46086" anchor="ctr"/>
          <a:lstStyle/>
          <a:p>
            <a:endParaRPr lang="de-DE" altLang="de-DE">
              <a:latin typeface="Times New Roman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17790" y="4287257"/>
            <a:ext cx="2079154" cy="465370"/>
          </a:xfrm>
          <a:prstGeom prst="rect">
            <a:avLst/>
          </a:prstGeom>
          <a:noFill/>
        </p:spPr>
        <p:txBody>
          <a:bodyPr wrap="none" lIns="92172" tIns="46086" rIns="92172" bIns="46086">
            <a:spAutoFit/>
          </a:bodyPr>
          <a:lstStyle/>
          <a:p>
            <a:pPr>
              <a:defRPr/>
            </a:pPr>
            <a:r>
              <a:rPr lang="de-DE" sz="1200" dirty="0"/>
              <a:t>J.F. </a:t>
            </a:r>
            <a:r>
              <a:rPr lang="de-DE" sz="1200" dirty="0" err="1"/>
              <a:t>Kurose</a:t>
            </a:r>
            <a:r>
              <a:rPr lang="de-DE" sz="1200" dirty="0"/>
              <a:t> &amp; K. W. Ross</a:t>
            </a:r>
          </a:p>
          <a:p>
            <a:pPr>
              <a:defRPr/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Book</a:t>
            </a:r>
            <a:r>
              <a:rPr lang="de-DE" sz="1200" dirty="0">
                <a:latin typeface="+mn-lt"/>
              </a:rPr>
              <a:t>: Computer Networking)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17. Mai 2021</a:t>
            </a:r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x-none" smtClean="0"/>
              <a:t>Matthias Wübbeling - Vorlesung Netzwerksicherheit - SoSe 2021</a:t>
            </a:r>
            <a:endParaRPr lang="de-D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-official">
  <a:themeElements>
    <a:clrScheme name="Uni-Bon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09085"/>
      </a:accent1>
      <a:accent2>
        <a:srgbClr val="07529A"/>
      </a:accent2>
      <a:accent3>
        <a:srgbClr val="EAB90C"/>
      </a:accent3>
      <a:accent4>
        <a:srgbClr val="D8D8C8"/>
      </a:accent4>
      <a:accent5>
        <a:srgbClr val="053D73"/>
      </a:accent5>
      <a:accent6>
        <a:srgbClr val="F8DE83"/>
      </a:accent6>
      <a:hlink>
        <a:srgbClr val="79BAF8"/>
      </a:hlink>
      <a:folHlink>
        <a:srgbClr val="6C6C62"/>
      </a:folHlink>
    </a:clrScheme>
    <a:fontScheme name="Uni-Bonn">
      <a:majorFont>
        <a:latin typeface="Exo 2"/>
        <a:ea typeface=""/>
        <a:cs typeface="Calibri"/>
      </a:majorFont>
      <a:minorFont>
        <a:latin typeface="Calibri"/>
        <a:ea typeface="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>
          <a:spcAft>
            <a:spcPts val="420"/>
          </a:spcAft>
          <a:buFont typeface="Calibri" panose="020F0502020204030204" pitchFamily="34" charset="0"/>
          <a:buChar char="−"/>
          <a:defRPr sz="14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5241</Words>
  <Application>Microsoft Office PowerPoint</Application>
  <PresentationFormat>Benutzerdefiniert</PresentationFormat>
  <Paragraphs>1296</Paragraphs>
  <Slides>50</Slides>
  <Notes>39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1" baseType="lpstr">
      <vt:lpstr>slides-official</vt:lpstr>
      <vt:lpstr>Vorlesung Netzwerksicherheit</vt:lpstr>
      <vt:lpstr>Internet Routing - Inhalte</vt:lpstr>
      <vt:lpstr>Die Entstehung des Internets</vt:lpstr>
      <vt:lpstr>Die Entstehung des Internets – Teil 1</vt:lpstr>
      <vt:lpstr>Die Entstehung des Internets – Teil 2</vt:lpstr>
      <vt:lpstr>Die Entstehung des Internets – Teil 3</vt:lpstr>
      <vt:lpstr>Eine Landkarte des Internets?</vt:lpstr>
      <vt:lpstr>Internet Routing - Inhalte</vt:lpstr>
      <vt:lpstr>Internet-Protokolle - Definition</vt:lpstr>
      <vt:lpstr>Das Internet-Protokoll</vt:lpstr>
      <vt:lpstr>Das Internet-Protokoll</vt:lpstr>
      <vt:lpstr>Internet Routing - Inhalte</vt:lpstr>
      <vt:lpstr>Internet-Kommunikation</vt:lpstr>
      <vt:lpstr>Internet-Kommunikation</vt:lpstr>
      <vt:lpstr>Internet Routing - Inhalte</vt:lpstr>
      <vt:lpstr>Netzwerk von Netzwerken</vt:lpstr>
      <vt:lpstr>Netzwerk von Netzwerken – Der naïve Ansatz</vt:lpstr>
      <vt:lpstr>Netzwerk von Netzwerken – Schritt 1</vt:lpstr>
      <vt:lpstr>Netzwerk von Netzwerken – Schritt 2</vt:lpstr>
      <vt:lpstr>Netzwerk von Netzwerken – Schritt 3</vt:lpstr>
      <vt:lpstr>Netzwerk von Netzwerken – Der Letzte Schritt</vt:lpstr>
      <vt:lpstr>Internet Routing</vt:lpstr>
      <vt:lpstr>Internet Routing</vt:lpstr>
      <vt:lpstr>Internet Routing</vt:lpstr>
      <vt:lpstr>Internet Routing - Inhalte</vt:lpstr>
      <vt:lpstr>Netzwerk-Routing Protokolle - Übersicht</vt:lpstr>
      <vt:lpstr>Link-State Routing Protocol – Dijkstra‘s Algorithm</vt:lpstr>
      <vt:lpstr>Link-State Routing Protocol – Dijkstra‘s Algorithm</vt:lpstr>
      <vt:lpstr>Dijkstra Algorithmus - Beispiel</vt:lpstr>
      <vt:lpstr>Dijkstra Algorithm – Komplexität und Probleme</vt:lpstr>
      <vt:lpstr>Distanz-Vektor Routing Protocol – Bellman Ford Gleichung</vt:lpstr>
      <vt:lpstr>Bellman-ForD-Gleichung - Beispiel</vt:lpstr>
      <vt:lpstr>Distanz-Vektor Routing Protocol – Bellman-Ford-Gleichung</vt:lpstr>
      <vt:lpstr>DistanZ-Vektor - Beispiel</vt:lpstr>
      <vt:lpstr>DistanZ-Vektor - Beispiel</vt:lpstr>
      <vt:lpstr>DistanZ-Vektor Routing Protocol</vt:lpstr>
      <vt:lpstr>DistanZ-VeKtor Routing Protocol</vt:lpstr>
      <vt:lpstr>Internet Routing Protocol</vt:lpstr>
      <vt:lpstr>Internet Routing Protocol</vt:lpstr>
      <vt:lpstr>Internet Routing Protocol</vt:lpstr>
      <vt:lpstr>Internet Routing - Inhalte</vt:lpstr>
      <vt:lpstr>Border Gateway Protocol (BGP)</vt:lpstr>
      <vt:lpstr>Border Gateway Protocol (BGP)</vt:lpstr>
      <vt:lpstr>InternetRouting mit BGP</vt:lpstr>
      <vt:lpstr>InternetRouting mit BGP</vt:lpstr>
      <vt:lpstr>InternetRouting mit BGP</vt:lpstr>
      <vt:lpstr>InternetRouting mit BGP</vt:lpstr>
      <vt:lpstr>InternetRouting mit BGP</vt:lpstr>
      <vt:lpstr>InternetRouting mit BGP</vt:lpstr>
      <vt:lpstr>Ende</vt:lpstr>
    </vt:vector>
  </TitlesOfParts>
  <Company>HRZ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Vohwinkel</dc:creator>
  <cp:lastModifiedBy>Matthias Wübbeling</cp:lastModifiedBy>
  <cp:revision>449</cp:revision>
  <dcterms:created xsi:type="dcterms:W3CDTF">2004-10-07T07:33:45Z</dcterms:created>
  <dcterms:modified xsi:type="dcterms:W3CDTF">2021-05-17T11:53:12Z</dcterms:modified>
</cp:coreProperties>
</file>